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52" r:id="rId2"/>
    <p:sldId id="424" r:id="rId3"/>
    <p:sldId id="363" r:id="rId4"/>
    <p:sldId id="421" r:id="rId5"/>
    <p:sldId id="422" r:id="rId6"/>
    <p:sldId id="394" r:id="rId7"/>
    <p:sldId id="427" r:id="rId8"/>
    <p:sldId id="423" r:id="rId9"/>
    <p:sldId id="404" r:id="rId10"/>
    <p:sldId id="428" r:id="rId11"/>
    <p:sldId id="419" r:id="rId12"/>
    <p:sldId id="360" r:id="rId13"/>
    <p:sldId id="385" r:id="rId14"/>
    <p:sldId id="425" r:id="rId15"/>
    <p:sldId id="426" r:id="rId16"/>
    <p:sldId id="386" r:id="rId17"/>
    <p:sldId id="383" r:id="rId18"/>
    <p:sldId id="388" r:id="rId19"/>
    <p:sldId id="396" r:id="rId20"/>
    <p:sldId id="387" r:id="rId21"/>
    <p:sldId id="392" r:id="rId22"/>
    <p:sldId id="395" r:id="rId23"/>
    <p:sldId id="372" r:id="rId24"/>
    <p:sldId id="417" r:id="rId25"/>
    <p:sldId id="415" r:id="rId26"/>
    <p:sldId id="418" r:id="rId27"/>
    <p:sldId id="416" r:id="rId28"/>
    <p:sldId id="364" r:id="rId29"/>
    <p:sldId id="414" r:id="rId30"/>
    <p:sldId id="346" r:id="rId31"/>
    <p:sldId id="345" r:id="rId32"/>
    <p:sldId id="347" r:id="rId33"/>
    <p:sldId id="348" r:id="rId34"/>
    <p:sldId id="354" r:id="rId35"/>
    <p:sldId id="406" r:id="rId36"/>
    <p:sldId id="343" r:id="rId37"/>
    <p:sldId id="341" r:id="rId38"/>
    <p:sldId id="350" r:id="rId39"/>
    <p:sldId id="373" r:id="rId40"/>
    <p:sldId id="374" r:id="rId41"/>
    <p:sldId id="376" r:id="rId42"/>
    <p:sldId id="375" r:id="rId43"/>
    <p:sldId id="351" r:id="rId44"/>
    <p:sldId id="403" r:id="rId45"/>
    <p:sldId id="349" r:id="rId46"/>
    <p:sldId id="401" r:id="rId47"/>
    <p:sldId id="402" r:id="rId48"/>
    <p:sldId id="400" r:id="rId49"/>
    <p:sldId id="398" r:id="rId50"/>
    <p:sldId id="399" r:id="rId51"/>
    <p:sldId id="408" r:id="rId52"/>
  </p:sldIdLst>
  <p:sldSz cx="9753600" cy="7315200"/>
  <p:notesSz cx="7315200" cy="9601200"/>
  <p:defaultTextStyle>
    <a:defPPr>
      <a:defRPr lang="en-US"/>
    </a:defPPr>
    <a:lvl1pPr marL="0" algn="l" defTabSz="975299" rtl="0" eaLnBrk="1" latinLnBrk="0" hangingPunct="1">
      <a:defRPr sz="1920" kern="1200">
        <a:solidFill>
          <a:schemeClr val="tx1"/>
        </a:solidFill>
        <a:latin typeface="+mn-lt"/>
        <a:ea typeface="+mn-ea"/>
        <a:cs typeface="+mn-cs"/>
      </a:defRPr>
    </a:lvl1pPr>
    <a:lvl2pPr marL="487650" algn="l" defTabSz="975299" rtl="0" eaLnBrk="1" latinLnBrk="0" hangingPunct="1">
      <a:defRPr sz="1920" kern="1200">
        <a:solidFill>
          <a:schemeClr val="tx1"/>
        </a:solidFill>
        <a:latin typeface="+mn-lt"/>
        <a:ea typeface="+mn-ea"/>
        <a:cs typeface="+mn-cs"/>
      </a:defRPr>
    </a:lvl2pPr>
    <a:lvl3pPr marL="975299" algn="l" defTabSz="975299" rtl="0" eaLnBrk="1" latinLnBrk="0" hangingPunct="1">
      <a:defRPr sz="1920" kern="1200">
        <a:solidFill>
          <a:schemeClr val="tx1"/>
        </a:solidFill>
        <a:latin typeface="+mn-lt"/>
        <a:ea typeface="+mn-ea"/>
        <a:cs typeface="+mn-cs"/>
      </a:defRPr>
    </a:lvl3pPr>
    <a:lvl4pPr marL="1462949" algn="l" defTabSz="975299" rtl="0" eaLnBrk="1" latinLnBrk="0" hangingPunct="1">
      <a:defRPr sz="1920" kern="1200">
        <a:solidFill>
          <a:schemeClr val="tx1"/>
        </a:solidFill>
        <a:latin typeface="+mn-lt"/>
        <a:ea typeface="+mn-ea"/>
        <a:cs typeface="+mn-cs"/>
      </a:defRPr>
    </a:lvl4pPr>
    <a:lvl5pPr marL="1950598" algn="l" defTabSz="975299" rtl="0" eaLnBrk="1" latinLnBrk="0" hangingPunct="1">
      <a:defRPr sz="1920" kern="1200">
        <a:solidFill>
          <a:schemeClr val="tx1"/>
        </a:solidFill>
        <a:latin typeface="+mn-lt"/>
        <a:ea typeface="+mn-ea"/>
        <a:cs typeface="+mn-cs"/>
      </a:defRPr>
    </a:lvl5pPr>
    <a:lvl6pPr marL="2438248" algn="l" defTabSz="975299" rtl="0" eaLnBrk="1" latinLnBrk="0" hangingPunct="1">
      <a:defRPr sz="1920" kern="1200">
        <a:solidFill>
          <a:schemeClr val="tx1"/>
        </a:solidFill>
        <a:latin typeface="+mn-lt"/>
        <a:ea typeface="+mn-ea"/>
        <a:cs typeface="+mn-cs"/>
      </a:defRPr>
    </a:lvl6pPr>
    <a:lvl7pPr marL="2925897" algn="l" defTabSz="975299" rtl="0" eaLnBrk="1" latinLnBrk="0" hangingPunct="1">
      <a:defRPr sz="1920" kern="1200">
        <a:solidFill>
          <a:schemeClr val="tx1"/>
        </a:solidFill>
        <a:latin typeface="+mn-lt"/>
        <a:ea typeface="+mn-ea"/>
        <a:cs typeface="+mn-cs"/>
      </a:defRPr>
    </a:lvl7pPr>
    <a:lvl8pPr marL="3413547" algn="l" defTabSz="975299" rtl="0" eaLnBrk="1" latinLnBrk="0" hangingPunct="1">
      <a:defRPr sz="1920" kern="1200">
        <a:solidFill>
          <a:schemeClr val="tx1"/>
        </a:solidFill>
        <a:latin typeface="+mn-lt"/>
        <a:ea typeface="+mn-ea"/>
        <a:cs typeface="+mn-cs"/>
      </a:defRPr>
    </a:lvl8pPr>
    <a:lvl9pPr marL="3901196" algn="l" defTabSz="975299" rtl="0" eaLnBrk="1" latinLnBrk="0" hangingPunct="1">
      <a:defRPr sz="1920" kern="1200">
        <a:solidFill>
          <a:schemeClr val="tx1"/>
        </a:solidFill>
        <a:latin typeface="+mn-lt"/>
        <a:ea typeface="+mn-ea"/>
        <a:cs typeface="+mn-cs"/>
      </a:defRPr>
    </a:lvl9pPr>
  </p:defaultTextStyle>
  <p:extLst>
    <p:ext uri="{521415D9-36F7-43E2-AB2F-B90AF26B5E84}">
      <p14:sectionLst xmlns:p14="http://schemas.microsoft.com/office/powerpoint/2010/main">
        <p14:section name="Heading" id="{2371F980-6EE2-43F9-A989-1F15D0229E86}">
          <p14:sldIdLst>
            <p14:sldId id="352"/>
            <p14:sldId id="424"/>
            <p14:sldId id="363"/>
            <p14:sldId id="421"/>
            <p14:sldId id="422"/>
            <p14:sldId id="394"/>
            <p14:sldId id="427"/>
            <p14:sldId id="423"/>
            <p14:sldId id="404"/>
            <p14:sldId id="428"/>
            <p14:sldId id="419"/>
          </p14:sldIdLst>
        </p14:section>
        <p14:section name="Intro" id="{006BD8A5-2D99-4911-B1BA-481267E28E48}">
          <p14:sldIdLst>
            <p14:sldId id="360"/>
            <p14:sldId id="385"/>
            <p14:sldId id="425"/>
            <p14:sldId id="426"/>
            <p14:sldId id="386"/>
            <p14:sldId id="383"/>
            <p14:sldId id="388"/>
          </p14:sldIdLst>
        </p14:section>
        <p14:section name="world change" id="{2958D555-EE52-4ED3-93E2-A087FA81B7BB}">
          <p14:sldIdLst>
            <p14:sldId id="396"/>
            <p14:sldId id="387"/>
            <p14:sldId id="392"/>
          </p14:sldIdLst>
        </p14:section>
        <p14:section name="Noticing systems" id="{A88E3AAC-E1F3-451C-BEFE-D6FEC4507DF4}">
          <p14:sldIdLst>
            <p14:sldId id="395"/>
            <p14:sldId id="372"/>
            <p14:sldId id="417"/>
          </p14:sldIdLst>
        </p14:section>
        <p14:section name="workshop" id="{FFCB4894-3194-4F3D-8370-1F368564C647}">
          <p14:sldIdLst>
            <p14:sldId id="415"/>
            <p14:sldId id="418"/>
            <p14:sldId id="416"/>
          </p14:sldIdLst>
        </p14:section>
        <p14:section name="Keeping systems whole" id="{9012AEE9-F3B3-445F-8CDC-E89DC744CFA8}">
          <p14:sldIdLst>
            <p14:sldId id="364"/>
            <p14:sldId id="414"/>
            <p14:sldId id="346"/>
            <p14:sldId id="345"/>
            <p14:sldId id="347"/>
            <p14:sldId id="348"/>
            <p14:sldId id="354"/>
            <p14:sldId id="406"/>
          </p14:sldIdLst>
        </p14:section>
        <p14:section name="Extra studies" id="{119FEA0C-E072-4A0C-AE90-7621B6190FD5}">
          <p14:sldIdLst>
            <p14:sldId id="343"/>
            <p14:sldId id="341"/>
            <p14:sldId id="350"/>
            <p14:sldId id="373"/>
            <p14:sldId id="374"/>
            <p14:sldId id="376"/>
            <p14:sldId id="375"/>
            <p14:sldId id="351"/>
          </p14:sldIdLst>
        </p14:section>
        <p14:section name="Extras" id="{6268680A-CE65-4E76-A493-D71738BE581C}">
          <p14:sldIdLst>
            <p14:sldId id="403"/>
            <p14:sldId id="349"/>
            <p14:sldId id="401"/>
            <p14:sldId id="402"/>
            <p14:sldId id="400"/>
            <p14:sldId id="398"/>
            <p14:sldId id="399"/>
            <p14:sldId id="408"/>
          </p14:sldIdLst>
        </p14:section>
        <p14:section name="Scrap pile" id="{CAFDCD10-957C-4E25-84B5-4FE84CEDC90D}">
          <p14:sldIdLst/>
        </p14:section>
      </p14:sectionLst>
    </p:ex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0C5"/>
    <a:srgbClr val="FFF5D9"/>
    <a:srgbClr val="0077D0"/>
    <a:srgbClr val="0081E2"/>
    <a:srgbClr val="0082B0"/>
    <a:srgbClr val="2EC000"/>
    <a:srgbClr val="9E0000"/>
    <a:srgbClr val="B814B0"/>
    <a:srgbClr val="D717CE"/>
    <a:srgbClr val="E71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463" autoAdjust="0"/>
    <p:restoredTop sz="94530" autoAdjust="0"/>
  </p:normalViewPr>
  <p:slideViewPr>
    <p:cSldViewPr>
      <p:cViewPr>
        <p:scale>
          <a:sx n="75" d="100"/>
          <a:sy n="75" d="100"/>
        </p:scale>
        <p:origin x="112" y="280"/>
      </p:cViewPr>
      <p:guideLst>
        <p:guide orient="horz" pos="2304"/>
        <p:guide pos="307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398"/>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238" cy="479426"/>
          </a:xfrm>
          <a:prstGeom prst="rect">
            <a:avLst/>
          </a:prstGeom>
        </p:spPr>
        <p:txBody>
          <a:bodyPr vert="horz" lIns="91397" tIns="45697" rIns="91397" bIns="45697" rtlCol="0"/>
          <a:lstStyle>
            <a:lvl1pPr algn="l">
              <a:defRPr sz="1100"/>
            </a:lvl1pPr>
          </a:lstStyle>
          <a:p>
            <a:endParaRPr lang="en-US" dirty="0"/>
          </a:p>
        </p:txBody>
      </p:sp>
      <p:sp>
        <p:nvSpPr>
          <p:cNvPr id="3" name="Date Placeholder 2"/>
          <p:cNvSpPr>
            <a:spLocks noGrp="1"/>
          </p:cNvSpPr>
          <p:nvPr>
            <p:ph type="dt" sz="quarter" idx="1"/>
          </p:nvPr>
        </p:nvSpPr>
        <p:spPr>
          <a:xfrm>
            <a:off x="4143376" y="0"/>
            <a:ext cx="3170238" cy="479426"/>
          </a:xfrm>
          <a:prstGeom prst="rect">
            <a:avLst/>
          </a:prstGeom>
        </p:spPr>
        <p:txBody>
          <a:bodyPr vert="horz" lIns="91397" tIns="45697" rIns="91397" bIns="45697" rtlCol="0"/>
          <a:lstStyle>
            <a:lvl1pPr algn="r">
              <a:defRPr sz="1100"/>
            </a:lvl1pPr>
          </a:lstStyle>
          <a:p>
            <a:fld id="{7F5B54FC-BE77-44B3-B48A-5A5ADBC2DEC7}" type="datetimeFigureOut">
              <a:rPr lang="en-US" smtClean="0"/>
              <a:t>6/10/2024</a:t>
            </a:fld>
            <a:endParaRPr lang="en-US" dirty="0"/>
          </a:p>
        </p:txBody>
      </p:sp>
      <p:sp>
        <p:nvSpPr>
          <p:cNvPr id="4" name="Footer Placeholder 3"/>
          <p:cNvSpPr>
            <a:spLocks noGrp="1"/>
          </p:cNvSpPr>
          <p:nvPr>
            <p:ph type="ftr" sz="quarter" idx="2"/>
          </p:nvPr>
        </p:nvSpPr>
        <p:spPr>
          <a:xfrm>
            <a:off x="1" y="9120187"/>
            <a:ext cx="3170238" cy="479426"/>
          </a:xfrm>
          <a:prstGeom prst="rect">
            <a:avLst/>
          </a:prstGeom>
        </p:spPr>
        <p:txBody>
          <a:bodyPr vert="horz" lIns="91397" tIns="45697" rIns="91397" bIns="45697" rtlCol="0" anchor="b"/>
          <a:lstStyle>
            <a:lvl1pPr algn="l">
              <a:defRPr sz="1100"/>
            </a:lvl1pPr>
          </a:lstStyle>
          <a:p>
            <a:endParaRPr lang="en-US" dirty="0"/>
          </a:p>
        </p:txBody>
      </p:sp>
      <p:sp>
        <p:nvSpPr>
          <p:cNvPr id="5" name="Slide Number Placeholder 4"/>
          <p:cNvSpPr>
            <a:spLocks noGrp="1"/>
          </p:cNvSpPr>
          <p:nvPr>
            <p:ph type="sldNum" sz="quarter" idx="3"/>
          </p:nvPr>
        </p:nvSpPr>
        <p:spPr>
          <a:xfrm>
            <a:off x="4143376" y="9120187"/>
            <a:ext cx="3170238" cy="479426"/>
          </a:xfrm>
          <a:prstGeom prst="rect">
            <a:avLst/>
          </a:prstGeom>
        </p:spPr>
        <p:txBody>
          <a:bodyPr vert="horz" lIns="91397" tIns="45697" rIns="91397" bIns="45697" rtlCol="0" anchor="b"/>
          <a:lstStyle>
            <a:lvl1pPr algn="r">
              <a:defRPr sz="1100"/>
            </a:lvl1pPr>
          </a:lstStyle>
          <a:p>
            <a:fld id="{1B81040F-B932-40BA-9300-2ECB6F3BF6FB}" type="slidenum">
              <a:rPr lang="en-US" smtClean="0"/>
              <a:t>‹#›</a:t>
            </a:fld>
            <a:endParaRPr lang="en-US" dirty="0"/>
          </a:p>
        </p:txBody>
      </p:sp>
    </p:spTree>
    <p:extLst>
      <p:ext uri="{BB962C8B-B14F-4D97-AF65-F5344CB8AC3E}">
        <p14:creationId xmlns:p14="http://schemas.microsoft.com/office/powerpoint/2010/main" val="35887552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3" cy="479493"/>
          </a:xfrm>
          <a:prstGeom prst="rect">
            <a:avLst/>
          </a:prstGeom>
        </p:spPr>
        <p:txBody>
          <a:bodyPr vert="horz" lIns="171541" tIns="85771" rIns="171541" bIns="85771" rtlCol="0"/>
          <a:lstStyle>
            <a:lvl1pPr algn="l">
              <a:defRPr sz="2300"/>
            </a:lvl1pPr>
          </a:lstStyle>
          <a:p>
            <a:endParaRPr lang="en-US" dirty="0"/>
          </a:p>
        </p:txBody>
      </p:sp>
      <p:sp>
        <p:nvSpPr>
          <p:cNvPr id="3" name="Date Placeholder 2"/>
          <p:cNvSpPr>
            <a:spLocks noGrp="1"/>
          </p:cNvSpPr>
          <p:nvPr>
            <p:ph type="dt" idx="1"/>
          </p:nvPr>
        </p:nvSpPr>
        <p:spPr>
          <a:xfrm>
            <a:off x="4145070" y="0"/>
            <a:ext cx="3166946" cy="479493"/>
          </a:xfrm>
          <a:prstGeom prst="rect">
            <a:avLst/>
          </a:prstGeom>
        </p:spPr>
        <p:txBody>
          <a:bodyPr vert="horz" lIns="171541" tIns="85771" rIns="171541" bIns="85771" rtlCol="0"/>
          <a:lstStyle>
            <a:lvl1pPr algn="r">
              <a:defRPr sz="2300"/>
            </a:lvl1pPr>
          </a:lstStyle>
          <a:p>
            <a:fld id="{E7799576-4206-41DE-B88F-4884D92624FE}" type="datetimeFigureOut">
              <a:rPr lang="en-US" smtClean="0"/>
              <a:t>6/10/2024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71541" tIns="85771" rIns="171541" bIns="85771" rtlCol="0" anchor="ctr"/>
          <a:lstStyle/>
          <a:p>
            <a:endParaRPr lang="en-US" dirty="0"/>
          </a:p>
        </p:txBody>
      </p:sp>
      <p:sp>
        <p:nvSpPr>
          <p:cNvPr id="5" name="Notes Placeholder 4"/>
          <p:cNvSpPr>
            <a:spLocks noGrp="1"/>
          </p:cNvSpPr>
          <p:nvPr>
            <p:ph type="body" sz="quarter" idx="3"/>
          </p:nvPr>
        </p:nvSpPr>
        <p:spPr>
          <a:xfrm>
            <a:off x="732795" y="4559436"/>
            <a:ext cx="5849611" cy="4321107"/>
          </a:xfrm>
          <a:prstGeom prst="rect">
            <a:avLst/>
          </a:prstGeom>
        </p:spPr>
        <p:txBody>
          <a:bodyPr vert="horz" lIns="171541" tIns="85771" rIns="171541" bIns="857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8870"/>
            <a:ext cx="3170133" cy="479493"/>
          </a:xfrm>
          <a:prstGeom prst="rect">
            <a:avLst/>
          </a:prstGeom>
        </p:spPr>
        <p:txBody>
          <a:bodyPr vert="horz" lIns="171541" tIns="85771" rIns="171541" bIns="85771" rtlCol="0" anchor="b"/>
          <a:lstStyle>
            <a:lvl1pPr algn="l">
              <a:defRPr sz="2300"/>
            </a:lvl1pPr>
          </a:lstStyle>
          <a:p>
            <a:endParaRPr lang="en-US" dirty="0"/>
          </a:p>
        </p:txBody>
      </p:sp>
      <p:sp>
        <p:nvSpPr>
          <p:cNvPr id="7" name="Slide Number Placeholder 6"/>
          <p:cNvSpPr>
            <a:spLocks noGrp="1"/>
          </p:cNvSpPr>
          <p:nvPr>
            <p:ph type="sldNum" sz="quarter" idx="5"/>
          </p:nvPr>
        </p:nvSpPr>
        <p:spPr>
          <a:xfrm>
            <a:off x="4145070" y="9118870"/>
            <a:ext cx="3166946" cy="479493"/>
          </a:xfrm>
          <a:prstGeom prst="rect">
            <a:avLst/>
          </a:prstGeom>
        </p:spPr>
        <p:txBody>
          <a:bodyPr vert="horz" lIns="171541" tIns="85771" rIns="171541" bIns="85771" rtlCol="0" anchor="b"/>
          <a:lstStyle>
            <a:lvl1pPr algn="r">
              <a:defRPr sz="2300"/>
            </a:lvl1pPr>
          </a:lstStyle>
          <a:p>
            <a:fld id="{EF2F28AE-E52C-43D5-B19F-6A67545C9931}" type="slidenum">
              <a:rPr lang="en-US" smtClean="0"/>
              <a:t>‹#›</a:t>
            </a:fld>
            <a:endParaRPr lang="en-US" dirty="0"/>
          </a:p>
        </p:txBody>
      </p:sp>
    </p:spTree>
    <p:extLst>
      <p:ext uri="{BB962C8B-B14F-4D97-AF65-F5344CB8AC3E}">
        <p14:creationId xmlns:p14="http://schemas.microsoft.com/office/powerpoint/2010/main" val="2360333900"/>
      </p:ext>
    </p:extLst>
  </p:cSld>
  <p:clrMap bg1="lt1" tx1="dk1" bg2="lt2" tx2="dk2" accent1="accent1" accent2="accent2" accent3="accent3" accent4="accent4" accent5="accent5" accent6="accent6" hlink="hlink" folHlink="folHlink"/>
  <p:hf sldNum="0" hdr="0" ftr="0" dt="0"/>
  <p:notesStyle>
    <a:lvl1pPr marL="0" algn="l" defTabSz="975299" rtl="0" eaLnBrk="1" latinLnBrk="0" hangingPunct="1">
      <a:defRPr sz="1280" kern="1200">
        <a:solidFill>
          <a:schemeClr val="tx1"/>
        </a:solidFill>
        <a:latin typeface="+mn-lt"/>
        <a:ea typeface="+mn-ea"/>
        <a:cs typeface="+mn-cs"/>
      </a:defRPr>
    </a:lvl1pPr>
    <a:lvl2pPr marL="487650" algn="l" defTabSz="975299" rtl="0" eaLnBrk="1" latinLnBrk="0" hangingPunct="1">
      <a:defRPr sz="1280" kern="1200">
        <a:solidFill>
          <a:schemeClr val="tx1"/>
        </a:solidFill>
        <a:latin typeface="+mn-lt"/>
        <a:ea typeface="+mn-ea"/>
        <a:cs typeface="+mn-cs"/>
      </a:defRPr>
    </a:lvl2pPr>
    <a:lvl3pPr marL="975299" algn="l" defTabSz="975299" rtl="0" eaLnBrk="1" latinLnBrk="0" hangingPunct="1">
      <a:defRPr sz="1280" kern="1200">
        <a:solidFill>
          <a:schemeClr val="tx1"/>
        </a:solidFill>
        <a:latin typeface="+mn-lt"/>
        <a:ea typeface="+mn-ea"/>
        <a:cs typeface="+mn-cs"/>
      </a:defRPr>
    </a:lvl3pPr>
    <a:lvl4pPr marL="1462949" algn="l" defTabSz="975299" rtl="0" eaLnBrk="1" latinLnBrk="0" hangingPunct="1">
      <a:defRPr sz="1280" kern="1200">
        <a:solidFill>
          <a:schemeClr val="tx1"/>
        </a:solidFill>
        <a:latin typeface="+mn-lt"/>
        <a:ea typeface="+mn-ea"/>
        <a:cs typeface="+mn-cs"/>
      </a:defRPr>
    </a:lvl4pPr>
    <a:lvl5pPr marL="1950598" algn="l" defTabSz="975299" rtl="0" eaLnBrk="1" latinLnBrk="0" hangingPunct="1">
      <a:defRPr sz="1280" kern="1200">
        <a:solidFill>
          <a:schemeClr val="tx1"/>
        </a:solidFill>
        <a:latin typeface="+mn-lt"/>
        <a:ea typeface="+mn-ea"/>
        <a:cs typeface="+mn-cs"/>
      </a:defRPr>
    </a:lvl5pPr>
    <a:lvl6pPr marL="2438248" algn="l" defTabSz="975299" rtl="0" eaLnBrk="1" latinLnBrk="0" hangingPunct="1">
      <a:defRPr sz="1280" kern="1200">
        <a:solidFill>
          <a:schemeClr val="tx1"/>
        </a:solidFill>
        <a:latin typeface="+mn-lt"/>
        <a:ea typeface="+mn-ea"/>
        <a:cs typeface="+mn-cs"/>
      </a:defRPr>
    </a:lvl6pPr>
    <a:lvl7pPr marL="2925897" algn="l" defTabSz="975299" rtl="0" eaLnBrk="1" latinLnBrk="0" hangingPunct="1">
      <a:defRPr sz="1280" kern="1200">
        <a:solidFill>
          <a:schemeClr val="tx1"/>
        </a:solidFill>
        <a:latin typeface="+mn-lt"/>
        <a:ea typeface="+mn-ea"/>
        <a:cs typeface="+mn-cs"/>
      </a:defRPr>
    </a:lvl7pPr>
    <a:lvl8pPr marL="3413547" algn="l" defTabSz="975299" rtl="0" eaLnBrk="1" latinLnBrk="0" hangingPunct="1">
      <a:defRPr sz="1280" kern="1200">
        <a:solidFill>
          <a:schemeClr val="tx1"/>
        </a:solidFill>
        <a:latin typeface="+mn-lt"/>
        <a:ea typeface="+mn-ea"/>
        <a:cs typeface="+mn-cs"/>
      </a:defRPr>
    </a:lvl8pPr>
    <a:lvl9pPr marL="3901196" algn="l" defTabSz="975299" rtl="0" eaLnBrk="1" latinLnBrk="0" hangingPunct="1">
      <a:defRPr sz="12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twitter.com/JoaquimCampa/status/1350843591040659458/photo/1" TargetMode="External"/><Relationship Id="rId3" Type="http://schemas.openxmlformats.org/officeDocument/2006/relationships/hyperlink" Target="https://legalnewsline.com/stories/539126473-rainy-sidewalk-a-dangerous-condition-ark-court-rules-630k-verdict-the-result-of-trial-by-ambush" TargetMode="External"/><Relationship Id="rId7" Type="http://schemas.openxmlformats.org/officeDocument/2006/relationships/hyperlink" Target="https://www.absolutelawnpros.com/why-are-mushrooms-growing-in-my-law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unsplash.com/photos/2WSVjnvIQDs" TargetMode="External"/><Relationship Id="rId5" Type="http://schemas.openxmlformats.org/officeDocument/2006/relationships/hyperlink" Target="https://unsplash.com/?utm_source=unsplash&amp;utm_medium=referral&amp;utm_content=creditCopyText" TargetMode="External"/><Relationship Id="rId10" Type="http://schemas.openxmlformats.org/officeDocument/2006/relationships/hyperlink" Target="https://discoverrichmondtours.com/best-views-overlooks-richmond-va/" TargetMode="External"/><Relationship Id="rId4" Type="http://schemas.openxmlformats.org/officeDocument/2006/relationships/hyperlink" Target="https://unsplash.com/@patkrupa?utm_source=unsplash&amp;utm_medium=referral&amp;utm_content=creditCopyText" TargetMode="External"/><Relationship Id="rId9" Type="http://schemas.openxmlformats.org/officeDocument/2006/relationships/hyperlink" Target="https://kidspot.co.nz/baby/kids-health-sticky-ey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twitter.com/JoaquimCampa/status/1350843591040659458/photo/1" TargetMode="External"/><Relationship Id="rId3" Type="http://schemas.openxmlformats.org/officeDocument/2006/relationships/hyperlink" Target="https://legalnewsline.com/stories/539126473-rainy-sidewalk-a-dangerous-condition-ark-court-rules-630k-verdict-the-result-of-trial-by-ambush" TargetMode="External"/><Relationship Id="rId7" Type="http://schemas.openxmlformats.org/officeDocument/2006/relationships/hyperlink" Target="https://www.absolutelawnpros.com/why-are-mushrooms-growing-in-my-lawn/"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unsplash.com/photos/2WSVjnvIQDs" TargetMode="External"/><Relationship Id="rId5" Type="http://schemas.openxmlformats.org/officeDocument/2006/relationships/hyperlink" Target="https://unsplash.com/?utm_source=unsplash&amp;utm_medium=referral&amp;utm_content=creditCopyText" TargetMode="External"/><Relationship Id="rId10" Type="http://schemas.openxmlformats.org/officeDocument/2006/relationships/hyperlink" Target="https://discoverrichmondtours.com/best-views-overlooks-richmond-va/" TargetMode="External"/><Relationship Id="rId4" Type="http://schemas.openxmlformats.org/officeDocument/2006/relationships/hyperlink" Target="https://unsplash.com/@patkrupa?utm_source=unsplash&amp;utm_medium=referral&amp;utm_content=creditCopyText" TargetMode="External"/><Relationship Id="rId9" Type="http://schemas.openxmlformats.org/officeDocument/2006/relationships/hyperlink" Target="https://kidspot.co.nz/baby/kids-health-sticky-ey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8" Type="http://schemas.openxmlformats.org/officeDocument/2006/relationships/hyperlink" Target="https://twitter.com/JoaquimCampa/status/1350843591040659458/photo/1" TargetMode="External"/><Relationship Id="rId3" Type="http://schemas.openxmlformats.org/officeDocument/2006/relationships/hyperlink" Target="https://legalnewsline.com/stories/539126473-rainy-sidewalk-a-dangerous-condition-ark-court-rules-630k-verdict-the-result-of-trial-by-ambush" TargetMode="External"/><Relationship Id="rId7" Type="http://schemas.openxmlformats.org/officeDocument/2006/relationships/hyperlink" Target="https://www.absolutelawnpros.com/why-are-mushrooms-growing-in-my-lawn/"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unsplash.com/photos/2WSVjnvIQDs" TargetMode="External"/><Relationship Id="rId5" Type="http://schemas.openxmlformats.org/officeDocument/2006/relationships/hyperlink" Target="https://unsplash.com/?utm_source=unsplash&amp;utm_medium=referral&amp;utm_content=creditCopyText" TargetMode="External"/><Relationship Id="rId10" Type="http://schemas.openxmlformats.org/officeDocument/2006/relationships/hyperlink" Target="https://discoverrichmondtours.com/best-views-overlooks-richmond-va/" TargetMode="External"/><Relationship Id="rId4" Type="http://schemas.openxmlformats.org/officeDocument/2006/relationships/hyperlink" Target="https://unsplash.com/@patkrupa?utm_source=unsplash&amp;utm_medium=referral&amp;utm_content=creditCopyText" TargetMode="External"/><Relationship Id="rId9" Type="http://schemas.openxmlformats.org/officeDocument/2006/relationships/hyperlink" Target="https://kidspot.co.nz/baby/kids-health-sticky-ey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361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337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78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4852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122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6781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1000"/>
              </a:spcBef>
              <a:spcAft>
                <a:spcPts val="0"/>
              </a:spcAft>
              <a:buFont typeface="+mj-lt"/>
              <a:buAutoNum type="alphaUcPeriod"/>
              <a:tabLst>
                <a:tab pos="228600" algn="l"/>
              </a:tabLst>
            </a:pPr>
            <a:r>
              <a:rPr lang="en-US"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Figure credits – Noticing systems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–date</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y/n</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what</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Link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n</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Wet sidewalk</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3"/>
              </a:rPr>
              <a:t>https://legalnewsline.com/stories/539126473-rainy-sidewalk-a-dangerous-condition-ark-court-rules-630k-verdict-the-result-of-trial-by-ambush</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1000" dirty="0">
                <a:solidFill>
                  <a:srgbClr val="111111"/>
                </a:solidFill>
                <a:effectLst/>
                <a:latin typeface="Helvetica" panose="020B0604020202020204" pitchFamily="34"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1000" dirty="0">
                <a:solidFill>
                  <a:srgbClr val="111111"/>
                </a:solidFill>
                <a:effectLst/>
                <a:latin typeface="Helvetica" panose="020B0604020202020204" pitchFamily="34" charset="0"/>
                <a:ea typeface="Calibri" panose="020F0502020204030204" pitchFamily="34" charset="0"/>
              </a:rPr>
              <a:t>– </a:t>
            </a:r>
            <a:r>
              <a:rPr lang="en-US" sz="900" dirty="0">
                <a:effectLst/>
                <a:latin typeface="Times New Roman" panose="02020603050405020304" pitchFamily="18" charset="0"/>
                <a:ea typeface="Calibri" panose="020F0502020204030204" pitchFamily="34" charset="0"/>
              </a:rPr>
              <a:t>Credit: Photo by </a:t>
            </a:r>
            <a:r>
              <a:rPr lang="en-US" sz="900" u="none" strike="noStrike" dirty="0">
                <a:solidFill>
                  <a:srgbClr val="0563C1"/>
                </a:solidFill>
                <a:effectLst/>
                <a:latin typeface="Times New Roman" panose="02020603050405020304" pitchFamily="18" charset="0"/>
                <a:ea typeface="Calibri" panose="020F0502020204030204" pitchFamily="34" charset="0"/>
                <a:hlinkClick r:id="rId4"/>
              </a:rPr>
              <a:t>Pat Krupa</a:t>
            </a:r>
            <a:r>
              <a:rPr lang="en-US" sz="900" dirty="0">
                <a:effectLst/>
                <a:latin typeface="Times New Roman" panose="02020603050405020304" pitchFamily="18" charset="0"/>
                <a:ea typeface="Calibri" panose="020F0502020204030204" pitchFamily="34" charset="0"/>
              </a:rPr>
              <a:t> on </a:t>
            </a:r>
            <a:r>
              <a:rPr lang="en-US" sz="900" u="none" strike="noStrike" dirty="0" err="1">
                <a:solidFill>
                  <a:srgbClr val="0563C1"/>
                </a:solidFill>
                <a:effectLst/>
                <a:latin typeface="Times New Roman" panose="02020603050405020304" pitchFamily="18" charset="0"/>
                <a:ea typeface="Calibri" panose="020F0502020204030204" pitchFamily="34" charset="0"/>
                <a:hlinkClick r:id="rId5"/>
              </a:rPr>
              <a:t>Unsplash</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1000" dirty="0">
                <a:solidFill>
                  <a:srgbClr val="111111"/>
                </a:solidFill>
                <a:effectLst/>
                <a:latin typeface="Helvetica" panose="020B0604020202020204" pitchFamily="34" charset="0"/>
                <a:ea typeface="Calibri" panose="020F0502020204030204" pitchFamily="34" charset="0"/>
              </a:rPr>
              <a:t>42</a:t>
            </a:r>
            <a:r>
              <a:rPr lang="en-US" sz="1000" baseline="30000" dirty="0">
                <a:solidFill>
                  <a:srgbClr val="111111"/>
                </a:solidFill>
                <a:effectLst/>
                <a:latin typeface="Helvetica" panose="020B0604020202020204" pitchFamily="34" charset="0"/>
                <a:ea typeface="Calibri" panose="020F0502020204030204" pitchFamily="34" charset="0"/>
              </a:rPr>
              <a:t>nd</a:t>
            </a:r>
            <a:r>
              <a:rPr lang="en-US" sz="1000" dirty="0">
                <a:solidFill>
                  <a:srgbClr val="111111"/>
                </a:solidFill>
                <a:effectLst/>
                <a:latin typeface="Helvetica" panose="020B0604020202020204" pitchFamily="34" charset="0"/>
                <a:ea typeface="Calibri" panose="020F0502020204030204" pitchFamily="34" charset="0"/>
              </a:rPr>
              <a:t> St rain</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6"/>
              </a:rPr>
              <a:t>https://unsplash.com/photos/2WSVjnvIQDs</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a:t>
            </a:r>
            <a:r>
              <a:rPr lang="en-US" sz="900" dirty="0" err="1">
                <a:effectLst/>
                <a:latin typeface="Times New Roman" panose="02020603050405020304" pitchFamily="18" charset="0"/>
                <a:ea typeface="Calibri" panose="020F0502020204030204" pitchFamily="34" charset="0"/>
              </a:rPr>
              <a:t>Lawnpro</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Mushroom –</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7"/>
              </a:rPr>
              <a:t>https://www.absolutelawnpros.com/why-are-mushrooms-growing-in-my-lawn/</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Joaquim Campa @JoaquimCampa</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Nature interrupted-bear &amp; photogs</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8"/>
              </a:rPr>
              <a:t>https://twitter.com/JoaquimCampa/status/1350843591040659458/photo/1</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Kidspot.co.nz</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Baby face</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9"/>
              </a:rPr>
              <a:t>https://kidspot.co.nz/baby/kids-health-sticky-eye/</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Image Credit - Discover Richmond Tours</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View of Richmond</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10"/>
              </a:rPr>
              <a:t>https://discoverrichmondtours.com/best-views-overlooks-richmond-va/</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06-06</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LinkedIn Learning Blog</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err="1">
                <a:effectLst/>
                <a:latin typeface="Times New Roman" panose="02020603050405020304" pitchFamily="18" charset="0"/>
                <a:ea typeface="Calibri" panose="020F0502020204030204" pitchFamily="34" charset="0"/>
              </a:rPr>
              <a:t>NewSuccess</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https://www.linkedin.com/business/learning/blog/career-success-tips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C9B1B59-8FFD-4C30-BCFE-568E945E830A}" type="slidenum">
              <a:rPr lang="en-US" smtClean="0"/>
              <a:t>15</a:t>
            </a:fld>
            <a:endParaRPr lang="en-US"/>
          </a:p>
        </p:txBody>
      </p:sp>
    </p:spTree>
    <p:extLst>
      <p:ext uri="{BB962C8B-B14F-4D97-AF65-F5344CB8AC3E}">
        <p14:creationId xmlns:p14="http://schemas.microsoft.com/office/powerpoint/2010/main" val="2359411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5302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066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6575" y="541338"/>
            <a:ext cx="3600450" cy="27003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149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6575" y="541338"/>
            <a:ext cx="3600450" cy="27003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984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470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188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939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7763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8859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12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5327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009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6653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768350"/>
            <a:ext cx="5119687" cy="3840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1300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219200"/>
            <a:ext cx="4387850" cy="32924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614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6480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816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2878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2464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45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8101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1000"/>
              </a:spcBef>
              <a:spcAft>
                <a:spcPts val="0"/>
              </a:spcAft>
              <a:buFont typeface="+mj-lt"/>
              <a:buAutoNum type="alphaUcPeriod"/>
              <a:tabLst>
                <a:tab pos="228600" algn="l"/>
              </a:tabLst>
            </a:pPr>
            <a:r>
              <a:rPr lang="en-US"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Figure credits – Noticing systems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–date</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y/n</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what</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Link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n</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Wet sidewalk</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3"/>
              </a:rPr>
              <a:t>https://legalnewsline.com/stories/539126473-rainy-sidewalk-a-dangerous-condition-ark-court-rules-630k-verdict-the-result-of-trial-by-ambush</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1000" dirty="0">
                <a:solidFill>
                  <a:srgbClr val="111111"/>
                </a:solidFill>
                <a:effectLst/>
                <a:latin typeface="Helvetica" panose="020B0604020202020204" pitchFamily="34"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1000" dirty="0">
                <a:solidFill>
                  <a:srgbClr val="111111"/>
                </a:solidFill>
                <a:effectLst/>
                <a:latin typeface="Helvetica" panose="020B0604020202020204" pitchFamily="34" charset="0"/>
                <a:ea typeface="Calibri" panose="020F0502020204030204" pitchFamily="34" charset="0"/>
              </a:rPr>
              <a:t>– </a:t>
            </a:r>
            <a:r>
              <a:rPr lang="en-US" sz="900" dirty="0">
                <a:effectLst/>
                <a:latin typeface="Times New Roman" panose="02020603050405020304" pitchFamily="18" charset="0"/>
                <a:ea typeface="Calibri" panose="020F0502020204030204" pitchFamily="34" charset="0"/>
              </a:rPr>
              <a:t>Credit: Photo by </a:t>
            </a:r>
            <a:r>
              <a:rPr lang="en-US" sz="900" u="none" strike="noStrike" dirty="0">
                <a:solidFill>
                  <a:srgbClr val="0563C1"/>
                </a:solidFill>
                <a:effectLst/>
                <a:latin typeface="Times New Roman" panose="02020603050405020304" pitchFamily="18" charset="0"/>
                <a:ea typeface="Calibri" panose="020F0502020204030204" pitchFamily="34" charset="0"/>
                <a:hlinkClick r:id="rId4"/>
              </a:rPr>
              <a:t>Pat Krupa</a:t>
            </a:r>
            <a:r>
              <a:rPr lang="en-US" sz="900" dirty="0">
                <a:effectLst/>
                <a:latin typeface="Times New Roman" panose="02020603050405020304" pitchFamily="18" charset="0"/>
                <a:ea typeface="Calibri" panose="020F0502020204030204" pitchFamily="34" charset="0"/>
              </a:rPr>
              <a:t> on </a:t>
            </a:r>
            <a:r>
              <a:rPr lang="en-US" sz="900" u="none" strike="noStrike" dirty="0" err="1">
                <a:solidFill>
                  <a:srgbClr val="0563C1"/>
                </a:solidFill>
                <a:effectLst/>
                <a:latin typeface="Times New Roman" panose="02020603050405020304" pitchFamily="18" charset="0"/>
                <a:ea typeface="Calibri" panose="020F0502020204030204" pitchFamily="34" charset="0"/>
                <a:hlinkClick r:id="rId5"/>
              </a:rPr>
              <a:t>Unsplash</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1000" dirty="0">
                <a:solidFill>
                  <a:srgbClr val="111111"/>
                </a:solidFill>
                <a:effectLst/>
                <a:latin typeface="Helvetica" panose="020B0604020202020204" pitchFamily="34" charset="0"/>
                <a:ea typeface="Calibri" panose="020F0502020204030204" pitchFamily="34" charset="0"/>
              </a:rPr>
              <a:t>42</a:t>
            </a:r>
            <a:r>
              <a:rPr lang="en-US" sz="1000" baseline="30000" dirty="0">
                <a:solidFill>
                  <a:srgbClr val="111111"/>
                </a:solidFill>
                <a:effectLst/>
                <a:latin typeface="Helvetica" panose="020B0604020202020204" pitchFamily="34" charset="0"/>
                <a:ea typeface="Calibri" panose="020F0502020204030204" pitchFamily="34" charset="0"/>
              </a:rPr>
              <a:t>nd</a:t>
            </a:r>
            <a:r>
              <a:rPr lang="en-US" sz="1000" dirty="0">
                <a:solidFill>
                  <a:srgbClr val="111111"/>
                </a:solidFill>
                <a:effectLst/>
                <a:latin typeface="Helvetica" panose="020B0604020202020204" pitchFamily="34" charset="0"/>
                <a:ea typeface="Calibri" panose="020F0502020204030204" pitchFamily="34" charset="0"/>
              </a:rPr>
              <a:t> St rain</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6"/>
              </a:rPr>
              <a:t>https://unsplash.com/photos/2WSVjnvIQDs</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a:t>
            </a:r>
            <a:r>
              <a:rPr lang="en-US" sz="900" dirty="0" err="1">
                <a:effectLst/>
                <a:latin typeface="Times New Roman" panose="02020603050405020304" pitchFamily="18" charset="0"/>
                <a:ea typeface="Calibri" panose="020F0502020204030204" pitchFamily="34" charset="0"/>
              </a:rPr>
              <a:t>Lawnpro</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Mushroom –</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7"/>
              </a:rPr>
              <a:t>https://www.absolutelawnpros.com/why-are-mushrooms-growing-in-my-lawn/</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Joaquim Campa @JoaquimCampa</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Nature interrupted-bear &amp; photogs</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8"/>
              </a:rPr>
              <a:t>https://twitter.com/JoaquimCampa/status/1350843591040659458/photo/1</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Kidspot.co.nz</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Baby face</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9"/>
              </a:rPr>
              <a:t>https://kidspot.co.nz/baby/kids-health-sticky-eye/</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Image Credit - Discover Richmond Tours</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View of Richmond</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10"/>
              </a:rPr>
              <a:t>https://discoverrichmondtours.com/best-views-overlooks-richmond-va/</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06-06</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LinkedIn Learning Blog</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err="1">
                <a:effectLst/>
                <a:latin typeface="Times New Roman" panose="02020603050405020304" pitchFamily="18" charset="0"/>
                <a:ea typeface="Calibri" panose="020F0502020204030204" pitchFamily="34" charset="0"/>
              </a:rPr>
              <a:t>NewSuccess</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https://www.linkedin.com/business/learning/blog/career-success-tips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C9B1B59-8FFD-4C30-BCFE-568E945E830A}" type="slidenum">
              <a:rPr lang="en-US" smtClean="0"/>
              <a:t>35</a:t>
            </a:fld>
            <a:endParaRPr lang="en-US"/>
          </a:p>
        </p:txBody>
      </p:sp>
    </p:spTree>
    <p:extLst>
      <p:ext uri="{BB962C8B-B14F-4D97-AF65-F5344CB8AC3E}">
        <p14:creationId xmlns:p14="http://schemas.microsoft.com/office/powerpoint/2010/main" val="1405255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26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6250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6141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356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258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9863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2808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65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4845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55340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0536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6141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26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89800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906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15244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5239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1000"/>
              </a:spcBef>
              <a:spcAft>
                <a:spcPts val="0"/>
              </a:spcAft>
              <a:buFont typeface="+mj-lt"/>
              <a:buAutoNum type="alphaUcPeriod"/>
              <a:tabLst>
                <a:tab pos="228600" algn="l"/>
              </a:tabLst>
            </a:pPr>
            <a:r>
              <a:rPr lang="en-US" sz="1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Figure credits – Noticing systems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–date</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y/n</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what</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Link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n</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Wet sidewalk</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3"/>
              </a:rPr>
              <a:t>https://legalnewsline.com/stories/539126473-rainy-sidewalk-a-dangerous-condition-ark-court-rules-630k-verdict-the-result-of-trial-by-ambush</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1000" dirty="0">
                <a:solidFill>
                  <a:srgbClr val="111111"/>
                </a:solidFill>
                <a:effectLst/>
                <a:latin typeface="Helvetica" panose="020B0604020202020204" pitchFamily="34"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1000" dirty="0">
                <a:solidFill>
                  <a:srgbClr val="111111"/>
                </a:solidFill>
                <a:effectLst/>
                <a:latin typeface="Helvetica" panose="020B0604020202020204" pitchFamily="34" charset="0"/>
                <a:ea typeface="Calibri" panose="020F0502020204030204" pitchFamily="34" charset="0"/>
              </a:rPr>
              <a:t>– </a:t>
            </a:r>
            <a:r>
              <a:rPr lang="en-US" sz="900" dirty="0">
                <a:effectLst/>
                <a:latin typeface="Times New Roman" panose="02020603050405020304" pitchFamily="18" charset="0"/>
                <a:ea typeface="Calibri" panose="020F0502020204030204" pitchFamily="34" charset="0"/>
              </a:rPr>
              <a:t>Credit: Photo by </a:t>
            </a:r>
            <a:r>
              <a:rPr lang="en-US" sz="900" u="none" strike="noStrike" dirty="0">
                <a:solidFill>
                  <a:srgbClr val="0563C1"/>
                </a:solidFill>
                <a:effectLst/>
                <a:latin typeface="Times New Roman" panose="02020603050405020304" pitchFamily="18" charset="0"/>
                <a:ea typeface="Calibri" panose="020F0502020204030204" pitchFamily="34" charset="0"/>
                <a:hlinkClick r:id="rId4"/>
              </a:rPr>
              <a:t>Pat Krupa</a:t>
            </a:r>
            <a:r>
              <a:rPr lang="en-US" sz="900" dirty="0">
                <a:effectLst/>
                <a:latin typeface="Times New Roman" panose="02020603050405020304" pitchFamily="18" charset="0"/>
                <a:ea typeface="Calibri" panose="020F0502020204030204" pitchFamily="34" charset="0"/>
              </a:rPr>
              <a:t> on </a:t>
            </a:r>
            <a:r>
              <a:rPr lang="en-US" sz="900" u="none" strike="noStrike" dirty="0" err="1">
                <a:solidFill>
                  <a:srgbClr val="0563C1"/>
                </a:solidFill>
                <a:effectLst/>
                <a:latin typeface="Times New Roman" panose="02020603050405020304" pitchFamily="18" charset="0"/>
                <a:ea typeface="Calibri" panose="020F0502020204030204" pitchFamily="34" charset="0"/>
                <a:hlinkClick r:id="rId5"/>
              </a:rPr>
              <a:t>Unsplash</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1000" dirty="0">
                <a:solidFill>
                  <a:srgbClr val="111111"/>
                </a:solidFill>
                <a:effectLst/>
                <a:latin typeface="Helvetica" panose="020B0604020202020204" pitchFamily="34" charset="0"/>
                <a:ea typeface="Calibri" panose="020F0502020204030204" pitchFamily="34" charset="0"/>
              </a:rPr>
              <a:t>42</a:t>
            </a:r>
            <a:r>
              <a:rPr lang="en-US" sz="1000" baseline="30000" dirty="0">
                <a:solidFill>
                  <a:srgbClr val="111111"/>
                </a:solidFill>
                <a:effectLst/>
                <a:latin typeface="Helvetica" panose="020B0604020202020204" pitchFamily="34" charset="0"/>
                <a:ea typeface="Calibri" panose="020F0502020204030204" pitchFamily="34" charset="0"/>
              </a:rPr>
              <a:t>nd</a:t>
            </a:r>
            <a:r>
              <a:rPr lang="en-US" sz="1000" dirty="0">
                <a:solidFill>
                  <a:srgbClr val="111111"/>
                </a:solidFill>
                <a:effectLst/>
                <a:latin typeface="Helvetica" panose="020B0604020202020204" pitchFamily="34" charset="0"/>
                <a:ea typeface="Calibri" panose="020F0502020204030204" pitchFamily="34" charset="0"/>
              </a:rPr>
              <a:t> St rain</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6"/>
              </a:rPr>
              <a:t>https://unsplash.com/photos/2WSVjnvIQDs</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a:t>
            </a:r>
            <a:r>
              <a:rPr lang="en-US" sz="900" dirty="0" err="1">
                <a:effectLst/>
                <a:latin typeface="Times New Roman" panose="02020603050405020304" pitchFamily="18" charset="0"/>
                <a:ea typeface="Calibri" panose="020F0502020204030204" pitchFamily="34" charset="0"/>
              </a:rPr>
              <a:t>Lawnpro</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Mushroom –</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7"/>
              </a:rPr>
              <a:t>https://www.absolutelawnpros.com/why-are-mushrooms-growing-in-my-lawn/</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Joaquim Campa @JoaquimCampa</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Nature interrupted-bear &amp; photogs</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8"/>
              </a:rPr>
              <a:t>https://twitter.com/JoaquimCampa/status/1350843591040659458/photo/1</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Kidspot.co.nz</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Baby face</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9"/>
              </a:rPr>
              <a:t>https://kidspot.co.nz/baby/kids-health-sticky-eye/</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06-05</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Image Credit - Discover Richmond Tours</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y</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View of Richmond</a:t>
            </a:r>
          </a:p>
          <a:p>
            <a:pPr marL="0" marR="0">
              <a:spcBef>
                <a:spcPts val="0"/>
              </a:spcBef>
              <a:spcAft>
                <a:spcPts val="400"/>
              </a:spcAft>
            </a:pPr>
            <a:r>
              <a:rPr lang="en-US" sz="900" u="sng" dirty="0">
                <a:solidFill>
                  <a:srgbClr val="0563C1"/>
                </a:solidFill>
                <a:effectLst/>
                <a:latin typeface="Times New Roman" panose="02020603050405020304" pitchFamily="18" charset="0"/>
                <a:ea typeface="Calibri" panose="020F0502020204030204" pitchFamily="34" charset="0"/>
                <a:hlinkClick r:id="rId10"/>
              </a:rPr>
              <a:t>https://discoverrichmondtours.com/best-views-overlooks-richmond-va/</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2022 06-06</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Credit: LinkedIn Learning Blog</a:t>
            </a: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400"/>
              </a:spcAft>
            </a:pPr>
            <a:r>
              <a:rPr lang="en-US" sz="900" dirty="0" err="1">
                <a:effectLst/>
                <a:latin typeface="Times New Roman" panose="02020603050405020304" pitchFamily="18" charset="0"/>
                <a:ea typeface="Calibri" panose="020F0502020204030204" pitchFamily="34" charset="0"/>
              </a:rPr>
              <a:t>NewSuccess</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400"/>
              </a:spcAft>
            </a:pPr>
            <a:r>
              <a:rPr lang="en-US" sz="900" dirty="0">
                <a:effectLst/>
                <a:latin typeface="Times New Roman" panose="02020603050405020304" pitchFamily="18" charset="0"/>
                <a:ea typeface="Calibri" panose="020F0502020204030204" pitchFamily="34" charset="0"/>
              </a:rPr>
              <a:t>https://www.linkedin.com/business/learning/blog/career-success-tips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C9B1B59-8FFD-4C30-BCFE-568E945E830A}" type="slidenum">
              <a:rPr lang="en-US" smtClean="0"/>
              <a:t>51</a:t>
            </a:fld>
            <a:endParaRPr lang="en-US"/>
          </a:p>
        </p:txBody>
      </p:sp>
    </p:spTree>
    <p:extLst>
      <p:ext uri="{BB962C8B-B14F-4D97-AF65-F5344CB8AC3E}">
        <p14:creationId xmlns:p14="http://schemas.microsoft.com/office/powerpoint/2010/main" val="108140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066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5724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445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513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2272456"/>
            <a:ext cx="8290560" cy="1568027"/>
          </a:xfrm>
        </p:spPr>
        <p:txBody>
          <a:bodyPr/>
          <a:lstStyle/>
          <a:p>
            <a:r>
              <a:rPr lang="en-US"/>
              <a:t>Click to edit Master title style</a:t>
            </a:r>
          </a:p>
        </p:txBody>
      </p:sp>
      <p:sp>
        <p:nvSpPr>
          <p:cNvPr id="3" name="Subtitle 2"/>
          <p:cNvSpPr>
            <a:spLocks noGrp="1"/>
          </p:cNvSpPr>
          <p:nvPr>
            <p:ph type="subTitle" idx="1"/>
          </p:nvPr>
        </p:nvSpPr>
        <p:spPr>
          <a:xfrm>
            <a:off x="1463040" y="4145280"/>
            <a:ext cx="6827520" cy="1869440"/>
          </a:xfrm>
        </p:spPr>
        <p:txBody>
          <a:bodyPr/>
          <a:lstStyle>
            <a:lvl1pPr marL="0" indent="0" algn="ctr">
              <a:buNone/>
              <a:defRPr>
                <a:solidFill>
                  <a:schemeClr val="tx1">
                    <a:tint val="75000"/>
                  </a:schemeClr>
                </a:solidFill>
              </a:defRPr>
            </a:lvl1pPr>
            <a:lvl2pPr marL="365771" indent="0" algn="ctr">
              <a:buNone/>
              <a:defRPr>
                <a:solidFill>
                  <a:schemeClr val="tx1">
                    <a:tint val="75000"/>
                  </a:schemeClr>
                </a:solidFill>
              </a:defRPr>
            </a:lvl2pPr>
            <a:lvl3pPr marL="731543" indent="0" algn="ctr">
              <a:buNone/>
              <a:defRPr>
                <a:solidFill>
                  <a:schemeClr val="tx1">
                    <a:tint val="75000"/>
                  </a:schemeClr>
                </a:solidFill>
              </a:defRPr>
            </a:lvl3pPr>
            <a:lvl4pPr marL="1097314" indent="0" algn="ctr">
              <a:buNone/>
              <a:defRPr>
                <a:solidFill>
                  <a:schemeClr val="tx1">
                    <a:tint val="75000"/>
                  </a:schemeClr>
                </a:solidFill>
              </a:defRPr>
            </a:lvl4pPr>
            <a:lvl5pPr marL="1463086" indent="0" algn="ctr">
              <a:buNone/>
              <a:defRPr>
                <a:solidFill>
                  <a:schemeClr val="tx1">
                    <a:tint val="75000"/>
                  </a:schemeClr>
                </a:solidFill>
              </a:defRPr>
            </a:lvl5pPr>
            <a:lvl6pPr marL="1828857" indent="0" algn="ctr">
              <a:buNone/>
              <a:defRPr>
                <a:solidFill>
                  <a:schemeClr val="tx1">
                    <a:tint val="75000"/>
                  </a:schemeClr>
                </a:solidFill>
              </a:defRPr>
            </a:lvl6pPr>
            <a:lvl7pPr marL="2194629" indent="0" algn="ctr">
              <a:buNone/>
              <a:defRPr>
                <a:solidFill>
                  <a:schemeClr val="tx1">
                    <a:tint val="75000"/>
                  </a:schemeClr>
                </a:solidFill>
              </a:defRPr>
            </a:lvl7pPr>
            <a:lvl8pPr marL="2560400" indent="0" algn="ctr">
              <a:buNone/>
              <a:defRPr>
                <a:solidFill>
                  <a:schemeClr val="tx1">
                    <a:tint val="75000"/>
                  </a:schemeClr>
                </a:solidFill>
              </a:defRPr>
            </a:lvl8pPr>
            <a:lvl9pPr marL="292617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5A14A4-0033-4962-93AE-23B4768A5D78}"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C2457-4DFC-4329-BE5E-5E933C02B9F6}" type="slidenum">
              <a:rPr lang="en-US" smtClean="0"/>
              <a:t>‹#›</a:t>
            </a:fld>
            <a:endParaRPr lang="en-US" dirty="0"/>
          </a:p>
        </p:txBody>
      </p:sp>
    </p:spTree>
    <p:extLst>
      <p:ext uri="{BB962C8B-B14F-4D97-AF65-F5344CB8AC3E}">
        <p14:creationId xmlns:p14="http://schemas.microsoft.com/office/powerpoint/2010/main" val="302446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73F411-2CD1-40FD-80A6-D02C30E372AE}"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C2457-4DFC-4329-BE5E-5E933C02B9F6}" type="slidenum">
              <a:rPr lang="en-US" smtClean="0"/>
              <a:t>‹#›</a:t>
            </a:fld>
            <a:endParaRPr lang="en-US" dirty="0"/>
          </a:p>
        </p:txBody>
      </p:sp>
    </p:spTree>
    <p:extLst>
      <p:ext uri="{BB962C8B-B14F-4D97-AF65-F5344CB8AC3E}">
        <p14:creationId xmlns:p14="http://schemas.microsoft.com/office/powerpoint/2010/main" val="21824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1360" y="292950"/>
            <a:ext cx="219456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7680" y="292950"/>
            <a:ext cx="642112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4226E-52B5-45D5-BE4E-7A4BBA7C5E7A}"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C2457-4DFC-4329-BE5E-5E933C02B9F6}" type="slidenum">
              <a:rPr lang="en-US" smtClean="0"/>
              <a:t>‹#›</a:t>
            </a:fld>
            <a:endParaRPr lang="en-US" dirty="0"/>
          </a:p>
        </p:txBody>
      </p:sp>
    </p:spTree>
    <p:extLst>
      <p:ext uri="{BB962C8B-B14F-4D97-AF65-F5344CB8AC3E}">
        <p14:creationId xmlns:p14="http://schemas.microsoft.com/office/powerpoint/2010/main" val="375453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B3E6C-C1A7-45EE-80CB-ED671D5B6754}"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C2457-4DFC-4329-BE5E-5E933C02B9F6}" type="slidenum">
              <a:rPr lang="en-US" smtClean="0"/>
              <a:t>‹#›</a:t>
            </a:fld>
            <a:endParaRPr lang="en-US" dirty="0"/>
          </a:p>
        </p:txBody>
      </p:sp>
    </p:spTree>
    <p:extLst>
      <p:ext uri="{BB962C8B-B14F-4D97-AF65-F5344CB8AC3E}">
        <p14:creationId xmlns:p14="http://schemas.microsoft.com/office/powerpoint/2010/main" val="204365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0467" y="4700696"/>
            <a:ext cx="8290560" cy="1452880"/>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770467" y="3100495"/>
            <a:ext cx="8290560" cy="1600199"/>
          </a:xfrm>
        </p:spPr>
        <p:txBody>
          <a:bodyPr anchor="b"/>
          <a:lstStyle>
            <a:lvl1pPr marL="0" indent="0">
              <a:buNone/>
              <a:defRPr sz="1600">
                <a:solidFill>
                  <a:schemeClr val="tx1">
                    <a:tint val="75000"/>
                  </a:schemeClr>
                </a:solidFill>
              </a:defRPr>
            </a:lvl1pPr>
            <a:lvl2pPr marL="365771" indent="0">
              <a:buNone/>
              <a:defRPr sz="1440">
                <a:solidFill>
                  <a:schemeClr val="tx1">
                    <a:tint val="75000"/>
                  </a:schemeClr>
                </a:solidFill>
              </a:defRPr>
            </a:lvl2pPr>
            <a:lvl3pPr marL="731543" indent="0">
              <a:buNone/>
              <a:defRPr sz="1280">
                <a:solidFill>
                  <a:schemeClr val="tx1">
                    <a:tint val="75000"/>
                  </a:schemeClr>
                </a:solidFill>
              </a:defRPr>
            </a:lvl3pPr>
            <a:lvl4pPr marL="1097314" indent="0">
              <a:buNone/>
              <a:defRPr sz="1120">
                <a:solidFill>
                  <a:schemeClr val="tx1">
                    <a:tint val="75000"/>
                  </a:schemeClr>
                </a:solidFill>
              </a:defRPr>
            </a:lvl4pPr>
            <a:lvl5pPr marL="1463086" indent="0">
              <a:buNone/>
              <a:defRPr sz="1120">
                <a:solidFill>
                  <a:schemeClr val="tx1">
                    <a:tint val="75000"/>
                  </a:schemeClr>
                </a:solidFill>
              </a:defRPr>
            </a:lvl5pPr>
            <a:lvl6pPr marL="1828857" indent="0">
              <a:buNone/>
              <a:defRPr sz="1120">
                <a:solidFill>
                  <a:schemeClr val="tx1">
                    <a:tint val="75000"/>
                  </a:schemeClr>
                </a:solidFill>
              </a:defRPr>
            </a:lvl6pPr>
            <a:lvl7pPr marL="2194629" indent="0">
              <a:buNone/>
              <a:defRPr sz="1120">
                <a:solidFill>
                  <a:schemeClr val="tx1">
                    <a:tint val="75000"/>
                  </a:schemeClr>
                </a:solidFill>
              </a:defRPr>
            </a:lvl7pPr>
            <a:lvl8pPr marL="2560400" indent="0">
              <a:buNone/>
              <a:defRPr sz="1120">
                <a:solidFill>
                  <a:schemeClr val="tx1">
                    <a:tint val="75000"/>
                  </a:schemeClr>
                </a:solidFill>
              </a:defRPr>
            </a:lvl8pPr>
            <a:lvl9pPr marL="2926171"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3AB371-8E73-46B7-8DEC-BDF3E37F023F}"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C2457-4DFC-4329-BE5E-5E933C02B9F6}" type="slidenum">
              <a:rPr lang="en-US" smtClean="0"/>
              <a:t>‹#›</a:t>
            </a:fld>
            <a:endParaRPr lang="en-US" dirty="0"/>
          </a:p>
        </p:txBody>
      </p:sp>
    </p:spTree>
    <p:extLst>
      <p:ext uri="{BB962C8B-B14F-4D97-AF65-F5344CB8AC3E}">
        <p14:creationId xmlns:p14="http://schemas.microsoft.com/office/powerpoint/2010/main" val="252731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1706883"/>
            <a:ext cx="4307840" cy="4827694"/>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706883"/>
            <a:ext cx="4307840" cy="4827694"/>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0F58FE-8C0A-4891-AF58-5F34E3BFEE1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C2457-4DFC-4329-BE5E-5E933C02B9F6}" type="slidenum">
              <a:rPr lang="en-US" smtClean="0"/>
              <a:t>‹#›</a:t>
            </a:fld>
            <a:endParaRPr lang="en-US" dirty="0"/>
          </a:p>
        </p:txBody>
      </p:sp>
    </p:spTree>
    <p:extLst>
      <p:ext uri="{BB962C8B-B14F-4D97-AF65-F5344CB8AC3E}">
        <p14:creationId xmlns:p14="http://schemas.microsoft.com/office/powerpoint/2010/main" val="304637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7680" y="1637454"/>
            <a:ext cx="4309534" cy="682413"/>
          </a:xfrm>
        </p:spPr>
        <p:txBody>
          <a:bodyPr anchor="b"/>
          <a:lstStyle>
            <a:lvl1pPr marL="0" indent="0">
              <a:buNone/>
              <a:defRPr sz="1920" b="1"/>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Click to edit Master text styles</a:t>
            </a:r>
          </a:p>
        </p:txBody>
      </p:sp>
      <p:sp>
        <p:nvSpPr>
          <p:cNvPr id="4" name="Content Placeholder 3"/>
          <p:cNvSpPr>
            <a:spLocks noGrp="1"/>
          </p:cNvSpPr>
          <p:nvPr>
            <p:ph sz="half" idx="2"/>
          </p:nvPr>
        </p:nvSpPr>
        <p:spPr>
          <a:xfrm>
            <a:off x="487680" y="2319867"/>
            <a:ext cx="4309534" cy="4214707"/>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54695" y="1637454"/>
            <a:ext cx="4311227" cy="682413"/>
          </a:xfrm>
        </p:spPr>
        <p:txBody>
          <a:bodyPr anchor="b"/>
          <a:lstStyle>
            <a:lvl1pPr marL="0" indent="0">
              <a:buNone/>
              <a:defRPr sz="1920" b="1"/>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Click to edit Master text styles</a:t>
            </a:r>
          </a:p>
        </p:txBody>
      </p:sp>
      <p:sp>
        <p:nvSpPr>
          <p:cNvPr id="6" name="Content Placeholder 5"/>
          <p:cNvSpPr>
            <a:spLocks noGrp="1"/>
          </p:cNvSpPr>
          <p:nvPr>
            <p:ph sz="quarter" idx="4"/>
          </p:nvPr>
        </p:nvSpPr>
        <p:spPr>
          <a:xfrm>
            <a:off x="4954695" y="2319867"/>
            <a:ext cx="4311227" cy="4214707"/>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E7DD9F-35A6-49E8-94BF-B6D3E0FBC414}" type="datetime1">
              <a:rPr lang="en-US" smtClean="0"/>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3C2457-4DFC-4329-BE5E-5E933C02B9F6}" type="slidenum">
              <a:rPr lang="en-US" smtClean="0"/>
              <a:t>‹#›</a:t>
            </a:fld>
            <a:endParaRPr lang="en-US" dirty="0"/>
          </a:p>
        </p:txBody>
      </p:sp>
    </p:spTree>
    <p:extLst>
      <p:ext uri="{BB962C8B-B14F-4D97-AF65-F5344CB8AC3E}">
        <p14:creationId xmlns:p14="http://schemas.microsoft.com/office/powerpoint/2010/main" val="318137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B4B69C-0E22-42A0-87AF-C4763DBC423D}" type="datetime1">
              <a:rPr lang="en-US"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3C2457-4DFC-4329-BE5E-5E933C02B9F6}" type="slidenum">
              <a:rPr lang="en-US" smtClean="0"/>
              <a:t>‹#›</a:t>
            </a:fld>
            <a:endParaRPr lang="en-US" dirty="0"/>
          </a:p>
        </p:txBody>
      </p:sp>
    </p:spTree>
    <p:extLst>
      <p:ext uri="{BB962C8B-B14F-4D97-AF65-F5344CB8AC3E}">
        <p14:creationId xmlns:p14="http://schemas.microsoft.com/office/powerpoint/2010/main" val="425138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63C8D-489C-440C-A0D2-398EA8FAE7BC}" type="datetime1">
              <a:rPr lang="en-US" smtClean="0"/>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3C2457-4DFC-4329-BE5E-5E933C02B9F6}" type="slidenum">
              <a:rPr lang="en-US" smtClean="0"/>
              <a:t>‹#›</a:t>
            </a:fld>
            <a:endParaRPr lang="en-US" dirty="0"/>
          </a:p>
        </p:txBody>
      </p:sp>
    </p:spTree>
    <p:extLst>
      <p:ext uri="{BB962C8B-B14F-4D97-AF65-F5344CB8AC3E}">
        <p14:creationId xmlns:p14="http://schemas.microsoft.com/office/powerpoint/2010/main" val="264403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682" y="291253"/>
            <a:ext cx="3208867" cy="1239520"/>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813387" y="291256"/>
            <a:ext cx="5452533" cy="6243321"/>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2" y="1530776"/>
            <a:ext cx="3208867" cy="5003801"/>
          </a:xfrm>
        </p:spPr>
        <p:txBody>
          <a:bodyPr/>
          <a:lstStyle>
            <a:lvl1pPr marL="0" indent="0">
              <a:buNone/>
              <a:defRPr sz="1120"/>
            </a:lvl1pPr>
            <a:lvl2pPr marL="365771" indent="0">
              <a:buNone/>
              <a:defRPr sz="960"/>
            </a:lvl2pPr>
            <a:lvl3pPr marL="731543" indent="0">
              <a:buNone/>
              <a:defRPr sz="800"/>
            </a:lvl3pPr>
            <a:lvl4pPr marL="1097314" indent="0">
              <a:buNone/>
              <a:defRPr sz="720"/>
            </a:lvl4pPr>
            <a:lvl5pPr marL="1463086" indent="0">
              <a:buNone/>
              <a:defRPr sz="720"/>
            </a:lvl5pPr>
            <a:lvl6pPr marL="1828857" indent="0">
              <a:buNone/>
              <a:defRPr sz="720"/>
            </a:lvl6pPr>
            <a:lvl7pPr marL="2194629" indent="0">
              <a:buNone/>
              <a:defRPr sz="720"/>
            </a:lvl7pPr>
            <a:lvl8pPr marL="2560400" indent="0">
              <a:buNone/>
              <a:defRPr sz="720"/>
            </a:lvl8pPr>
            <a:lvl9pPr marL="2926171"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A01FA80C-E780-4E6A-9472-468FC8B8708A}"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C2457-4DFC-4329-BE5E-5E933C02B9F6}" type="slidenum">
              <a:rPr lang="en-US" smtClean="0"/>
              <a:t>‹#›</a:t>
            </a:fld>
            <a:endParaRPr lang="en-US" dirty="0"/>
          </a:p>
        </p:txBody>
      </p:sp>
    </p:spTree>
    <p:extLst>
      <p:ext uri="{BB962C8B-B14F-4D97-AF65-F5344CB8AC3E}">
        <p14:creationId xmlns:p14="http://schemas.microsoft.com/office/powerpoint/2010/main" val="392136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1774" y="5120640"/>
            <a:ext cx="5852160" cy="604521"/>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911774" y="653627"/>
            <a:ext cx="5852160" cy="4389120"/>
          </a:xfrm>
        </p:spPr>
        <p:txBody>
          <a:bodyPr/>
          <a:lstStyle>
            <a:lvl1pPr marL="0" indent="0">
              <a:buNone/>
              <a:defRPr sz="2560"/>
            </a:lvl1pPr>
            <a:lvl2pPr marL="365771" indent="0">
              <a:buNone/>
              <a:defRPr sz="2240"/>
            </a:lvl2pPr>
            <a:lvl3pPr marL="731543" indent="0">
              <a:buNone/>
              <a:defRPr sz="1920"/>
            </a:lvl3pPr>
            <a:lvl4pPr marL="1097314" indent="0">
              <a:buNone/>
              <a:defRPr sz="1600"/>
            </a:lvl4pPr>
            <a:lvl5pPr marL="1463086" indent="0">
              <a:buNone/>
              <a:defRPr sz="1600"/>
            </a:lvl5pPr>
            <a:lvl6pPr marL="1828857" indent="0">
              <a:buNone/>
              <a:defRPr sz="1600"/>
            </a:lvl6pPr>
            <a:lvl7pPr marL="2194629" indent="0">
              <a:buNone/>
              <a:defRPr sz="1600"/>
            </a:lvl7pPr>
            <a:lvl8pPr marL="2560400" indent="0">
              <a:buNone/>
              <a:defRPr sz="1600"/>
            </a:lvl8pPr>
            <a:lvl9pPr marL="2926171" indent="0">
              <a:buNone/>
              <a:defRPr sz="1600"/>
            </a:lvl9pPr>
          </a:lstStyle>
          <a:p>
            <a:endParaRPr lang="en-US" dirty="0"/>
          </a:p>
        </p:txBody>
      </p:sp>
      <p:sp>
        <p:nvSpPr>
          <p:cNvPr id="4" name="Text Placeholder 3"/>
          <p:cNvSpPr>
            <a:spLocks noGrp="1"/>
          </p:cNvSpPr>
          <p:nvPr>
            <p:ph type="body" sz="half" idx="2"/>
          </p:nvPr>
        </p:nvSpPr>
        <p:spPr>
          <a:xfrm>
            <a:off x="1911774" y="5725161"/>
            <a:ext cx="5852160" cy="858519"/>
          </a:xfrm>
        </p:spPr>
        <p:txBody>
          <a:bodyPr/>
          <a:lstStyle>
            <a:lvl1pPr marL="0" indent="0">
              <a:buNone/>
              <a:defRPr sz="1120"/>
            </a:lvl1pPr>
            <a:lvl2pPr marL="365771" indent="0">
              <a:buNone/>
              <a:defRPr sz="960"/>
            </a:lvl2pPr>
            <a:lvl3pPr marL="731543" indent="0">
              <a:buNone/>
              <a:defRPr sz="800"/>
            </a:lvl3pPr>
            <a:lvl4pPr marL="1097314" indent="0">
              <a:buNone/>
              <a:defRPr sz="720"/>
            </a:lvl4pPr>
            <a:lvl5pPr marL="1463086" indent="0">
              <a:buNone/>
              <a:defRPr sz="720"/>
            </a:lvl5pPr>
            <a:lvl6pPr marL="1828857" indent="0">
              <a:buNone/>
              <a:defRPr sz="720"/>
            </a:lvl6pPr>
            <a:lvl7pPr marL="2194629" indent="0">
              <a:buNone/>
              <a:defRPr sz="720"/>
            </a:lvl7pPr>
            <a:lvl8pPr marL="2560400" indent="0">
              <a:buNone/>
              <a:defRPr sz="720"/>
            </a:lvl8pPr>
            <a:lvl9pPr marL="2926171"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8776E50A-AD3B-480E-827C-0A0B22494B0B}"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C2457-4DFC-4329-BE5E-5E933C02B9F6}" type="slidenum">
              <a:rPr lang="en-US" smtClean="0"/>
              <a:t>‹#›</a:t>
            </a:fld>
            <a:endParaRPr lang="en-US" dirty="0"/>
          </a:p>
        </p:txBody>
      </p:sp>
    </p:spTree>
    <p:extLst>
      <p:ext uri="{BB962C8B-B14F-4D97-AF65-F5344CB8AC3E}">
        <p14:creationId xmlns:p14="http://schemas.microsoft.com/office/powerpoint/2010/main" val="387572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1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292947"/>
            <a:ext cx="8778240" cy="1219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87680" y="1706883"/>
            <a:ext cx="8778240" cy="48276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7680" y="6780109"/>
            <a:ext cx="2275840" cy="389467"/>
          </a:xfrm>
          <a:prstGeom prst="rect">
            <a:avLst/>
          </a:prstGeom>
        </p:spPr>
        <p:txBody>
          <a:bodyPr vert="horz" lIns="91440" tIns="45720" rIns="91440" bIns="45720" rtlCol="0" anchor="ctr"/>
          <a:lstStyle>
            <a:lvl1pPr algn="l">
              <a:defRPr sz="960">
                <a:solidFill>
                  <a:schemeClr val="tx1">
                    <a:tint val="75000"/>
                  </a:schemeClr>
                </a:solidFill>
              </a:defRPr>
            </a:lvl1pPr>
          </a:lstStyle>
          <a:p>
            <a:fld id="{A03782E8-B82A-45F5-8135-0881D42B74CD}" type="datetime1">
              <a:rPr lang="en-US" smtClean="0"/>
              <a:t>6/10/2024</a:t>
            </a:fld>
            <a:endParaRPr lang="en-US" dirty="0"/>
          </a:p>
        </p:txBody>
      </p:sp>
      <p:sp>
        <p:nvSpPr>
          <p:cNvPr id="5" name="Footer Placeholder 4"/>
          <p:cNvSpPr>
            <a:spLocks noGrp="1"/>
          </p:cNvSpPr>
          <p:nvPr>
            <p:ph type="ftr" sz="quarter" idx="3"/>
          </p:nvPr>
        </p:nvSpPr>
        <p:spPr>
          <a:xfrm>
            <a:off x="3332480" y="6780109"/>
            <a:ext cx="308864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0080" y="6780109"/>
            <a:ext cx="2275840"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ED3C2457-4DFC-4329-BE5E-5E933C02B9F6}" type="slidenum">
              <a:rPr lang="en-US" smtClean="0"/>
              <a:t>‹#›</a:t>
            </a:fld>
            <a:endParaRPr lang="en-US" dirty="0"/>
          </a:p>
        </p:txBody>
      </p:sp>
    </p:spTree>
    <p:extLst>
      <p:ext uri="{BB962C8B-B14F-4D97-AF65-F5344CB8AC3E}">
        <p14:creationId xmlns:p14="http://schemas.microsoft.com/office/powerpoint/2010/main" val="935238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731543" rtl="0" eaLnBrk="1" latinLnBrk="0" hangingPunct="1">
        <a:spcBef>
          <a:spcPct val="0"/>
        </a:spcBef>
        <a:buNone/>
        <a:defRPr sz="3520" kern="1200">
          <a:solidFill>
            <a:schemeClr val="tx1"/>
          </a:solidFill>
          <a:latin typeface="+mj-lt"/>
          <a:ea typeface="+mj-ea"/>
          <a:cs typeface="+mj-cs"/>
        </a:defRPr>
      </a:lvl1pPr>
    </p:titleStyle>
    <p:bodyStyle>
      <a:lvl1pPr marL="274329" indent="-274329" algn="l" defTabSz="731543" rtl="0" eaLnBrk="1" latinLnBrk="0" hangingPunct="1">
        <a:spcBef>
          <a:spcPct val="20000"/>
        </a:spcBef>
        <a:buFont typeface="Arial" panose="020B0604020202020204" pitchFamily="34" charset="0"/>
        <a:buChar char="•"/>
        <a:defRPr sz="2560" kern="1200">
          <a:solidFill>
            <a:schemeClr val="tx1"/>
          </a:solidFill>
          <a:latin typeface="+mn-lt"/>
          <a:ea typeface="+mn-ea"/>
          <a:cs typeface="+mn-cs"/>
        </a:defRPr>
      </a:lvl1pPr>
      <a:lvl2pPr marL="594379" indent="-228608" algn="l" defTabSz="731543" rtl="0" eaLnBrk="1" latinLnBrk="0" hangingPunct="1">
        <a:spcBef>
          <a:spcPct val="20000"/>
        </a:spcBef>
        <a:buFont typeface="Arial" panose="020B0604020202020204" pitchFamily="34" charset="0"/>
        <a:buChar char="–"/>
        <a:defRPr sz="2240" kern="1200">
          <a:solidFill>
            <a:schemeClr val="tx1"/>
          </a:solidFill>
          <a:latin typeface="+mn-lt"/>
          <a:ea typeface="+mn-ea"/>
          <a:cs typeface="+mn-cs"/>
        </a:defRPr>
      </a:lvl2pPr>
      <a:lvl3pPr marL="914429" indent="-182886" algn="l" defTabSz="731543" rtl="0" eaLnBrk="1" latinLnBrk="0" hangingPunct="1">
        <a:spcBef>
          <a:spcPct val="20000"/>
        </a:spcBef>
        <a:buFont typeface="Arial" panose="020B0604020202020204" pitchFamily="34" charset="0"/>
        <a:buChar char="•"/>
        <a:defRPr sz="1920" kern="1200">
          <a:solidFill>
            <a:schemeClr val="tx1"/>
          </a:solidFill>
          <a:latin typeface="+mn-lt"/>
          <a:ea typeface="+mn-ea"/>
          <a:cs typeface="+mn-cs"/>
        </a:defRPr>
      </a:lvl3pPr>
      <a:lvl4pPr marL="1280200" indent="-182886" algn="l" defTabSz="73154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45971" indent="-182886" algn="l" defTabSz="73154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011743" indent="-182886" algn="l" defTabSz="73154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77514" indent="-182886" algn="l" defTabSz="73154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743286" indent="-182886" algn="l" defTabSz="73154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109057" indent="-182886" algn="l" defTabSz="73154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31543" rtl="0" eaLnBrk="1" latinLnBrk="0" hangingPunct="1">
        <a:defRPr sz="1440" kern="1200">
          <a:solidFill>
            <a:schemeClr val="tx1"/>
          </a:solidFill>
          <a:latin typeface="+mn-lt"/>
          <a:ea typeface="+mn-ea"/>
          <a:cs typeface="+mn-cs"/>
        </a:defRPr>
      </a:lvl1pPr>
      <a:lvl2pPr marL="365771" algn="l" defTabSz="731543" rtl="0" eaLnBrk="1" latinLnBrk="0" hangingPunct="1">
        <a:defRPr sz="1440" kern="1200">
          <a:solidFill>
            <a:schemeClr val="tx1"/>
          </a:solidFill>
          <a:latin typeface="+mn-lt"/>
          <a:ea typeface="+mn-ea"/>
          <a:cs typeface="+mn-cs"/>
        </a:defRPr>
      </a:lvl2pPr>
      <a:lvl3pPr marL="731543" algn="l" defTabSz="731543" rtl="0" eaLnBrk="1" latinLnBrk="0" hangingPunct="1">
        <a:defRPr sz="1440" kern="1200">
          <a:solidFill>
            <a:schemeClr val="tx1"/>
          </a:solidFill>
          <a:latin typeface="+mn-lt"/>
          <a:ea typeface="+mn-ea"/>
          <a:cs typeface="+mn-cs"/>
        </a:defRPr>
      </a:lvl3pPr>
      <a:lvl4pPr marL="1097314" algn="l" defTabSz="731543" rtl="0" eaLnBrk="1" latinLnBrk="0" hangingPunct="1">
        <a:defRPr sz="1440" kern="1200">
          <a:solidFill>
            <a:schemeClr val="tx1"/>
          </a:solidFill>
          <a:latin typeface="+mn-lt"/>
          <a:ea typeface="+mn-ea"/>
          <a:cs typeface="+mn-cs"/>
        </a:defRPr>
      </a:lvl4pPr>
      <a:lvl5pPr marL="1463086" algn="l" defTabSz="731543" rtl="0" eaLnBrk="1" latinLnBrk="0" hangingPunct="1">
        <a:defRPr sz="1440" kern="1200">
          <a:solidFill>
            <a:schemeClr val="tx1"/>
          </a:solidFill>
          <a:latin typeface="+mn-lt"/>
          <a:ea typeface="+mn-ea"/>
          <a:cs typeface="+mn-cs"/>
        </a:defRPr>
      </a:lvl5pPr>
      <a:lvl6pPr marL="1828857" algn="l" defTabSz="731543" rtl="0" eaLnBrk="1" latinLnBrk="0" hangingPunct="1">
        <a:defRPr sz="1440" kern="1200">
          <a:solidFill>
            <a:schemeClr val="tx1"/>
          </a:solidFill>
          <a:latin typeface="+mn-lt"/>
          <a:ea typeface="+mn-ea"/>
          <a:cs typeface="+mn-cs"/>
        </a:defRPr>
      </a:lvl6pPr>
      <a:lvl7pPr marL="2194629" algn="l" defTabSz="731543" rtl="0" eaLnBrk="1" latinLnBrk="0" hangingPunct="1">
        <a:defRPr sz="1440" kern="1200">
          <a:solidFill>
            <a:schemeClr val="tx1"/>
          </a:solidFill>
          <a:latin typeface="+mn-lt"/>
          <a:ea typeface="+mn-ea"/>
          <a:cs typeface="+mn-cs"/>
        </a:defRPr>
      </a:lvl7pPr>
      <a:lvl8pPr marL="2560400" algn="l" defTabSz="731543" rtl="0" eaLnBrk="1" latinLnBrk="0" hangingPunct="1">
        <a:defRPr sz="1440" kern="1200">
          <a:solidFill>
            <a:schemeClr val="tx1"/>
          </a:solidFill>
          <a:latin typeface="+mn-lt"/>
          <a:ea typeface="+mn-ea"/>
          <a:cs typeface="+mn-cs"/>
        </a:defRPr>
      </a:lvl8pPr>
      <a:lvl9pPr marL="2926171" algn="l" defTabSz="731543"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y@synapse9.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emergingsettlementsandlanguage.ht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synapse9.com/_ISSS-24"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synapse9.com/signa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synapse9.com/_ISSS-22/MS-HNS1-Design&amp;Steering.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yc745be8"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synapse9.com/_ISSS-22"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synapse9.com/signal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synapse9.com/_r3ref/100CrisesTable.pdf"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https://synapse9.com/_r3ref/100CrisesTable.pdf"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hyperlink" Target="https://synapse9.com/_r3ref/100CrisesTable.pdf"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hyperlink" Target="https://synapse9.com/_r3ref/100CrisesTable.pdf"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hyperlink" Target="mailto:SY@synapse9.com"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ynapse9.com/signal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synapse9.com/_ISSS-22"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hyperlink" Target="https://synapse9.com/signa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1765"/>
          </a:schemeClr>
        </a:solidFill>
        <a:effectLst/>
      </p:bgPr>
    </p:bg>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152400" y="54806"/>
            <a:ext cx="9395289" cy="630994"/>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algn="ctr">
              <a:spcBef>
                <a:spcPts val="1800"/>
              </a:spcBef>
              <a:spcAft>
                <a:spcPts val="0"/>
              </a:spcAft>
            </a:pPr>
            <a:r>
              <a:rPr lang="en-US" sz="2800" b="1" dirty="0">
                <a:effectLst/>
                <a:latin typeface="Times New Roman" panose="02020603050405020304" pitchFamily="18" charset="0"/>
                <a:ea typeface="Times New Roman" panose="02020603050405020304" pitchFamily="18" charset="0"/>
              </a:rPr>
              <a:t>GST</a:t>
            </a:r>
            <a:r>
              <a:rPr lang="en-US" sz="2400" b="1" dirty="0">
                <a:effectLst/>
                <a:latin typeface="Times New Roman" panose="02020603050405020304" pitchFamily="18" charset="0"/>
                <a:ea typeface="Times New Roman" panose="02020603050405020304" pitchFamily="18" charset="0"/>
              </a:rPr>
              <a:t>/n – </a:t>
            </a:r>
            <a:r>
              <a:rPr lang="en-US" sz="2800" b="1" dirty="0">
                <a:effectLst/>
                <a:latin typeface="Times New Roman" panose="02020603050405020304" pitchFamily="18" charset="0"/>
                <a:ea typeface="Times New Roman" panose="02020603050405020304" pitchFamily="18" charset="0"/>
              </a:rPr>
              <a:t>A</a:t>
            </a:r>
            <a:r>
              <a:rPr lang="en-US" sz="2400" b="1"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G</a:t>
            </a:r>
            <a:r>
              <a:rPr lang="en-US" sz="2400" b="1" dirty="0">
                <a:effectLst/>
                <a:latin typeface="Times New Roman" panose="02020603050405020304" pitchFamily="18" charset="0"/>
                <a:ea typeface="Times New Roman" panose="02020603050405020304" pitchFamily="18" charset="0"/>
              </a:rPr>
              <a:t>eneral </a:t>
            </a:r>
            <a:r>
              <a:rPr lang="en-US" sz="2800" b="1" dirty="0">
                <a:effectLst/>
                <a:latin typeface="Times New Roman" panose="02020603050405020304" pitchFamily="18" charset="0"/>
                <a:ea typeface="Times New Roman" panose="02020603050405020304" pitchFamily="18" charset="0"/>
              </a:rPr>
              <a:t>S</a:t>
            </a:r>
            <a:r>
              <a:rPr lang="en-US" sz="2400" b="1" dirty="0">
                <a:effectLst/>
                <a:latin typeface="Times New Roman" panose="02020603050405020304" pitchFamily="18" charset="0"/>
                <a:ea typeface="Times New Roman" panose="02020603050405020304" pitchFamily="18" charset="0"/>
              </a:rPr>
              <a:t>ystems </a:t>
            </a:r>
            <a:r>
              <a:rPr lang="en-US" sz="2400" b="1" dirty="0">
                <a:latin typeface="Times New Roman" panose="02020603050405020304" pitchFamily="18" charset="0"/>
              </a:rPr>
              <a:t>View of Natural Systems</a:t>
            </a:r>
          </a:p>
          <a:p>
            <a:pPr marL="0" marR="0" algn="ctr">
              <a:spcBef>
                <a:spcPts val="1800"/>
              </a:spcBef>
              <a:spcAft>
                <a:spcPts val="0"/>
              </a:spcAft>
            </a:pPr>
            <a:r>
              <a:rPr lang="en-US" sz="2400" b="1" dirty="0">
                <a:effectLst/>
                <a:latin typeface="Times New Roman" panose="02020603050405020304" pitchFamily="18" charset="0"/>
                <a:ea typeface="Times New Roman" panose="02020603050405020304" pitchFamily="18" charset="0"/>
              </a:rPr>
              <a:t>Systems </a:t>
            </a:r>
            <a:r>
              <a:rPr lang="en-US" sz="2400" b="1" dirty="0">
                <a:latin typeface="Times New Roman" panose="02020603050405020304" pitchFamily="18" charset="0"/>
              </a:rPr>
              <a:t>In-Context - Referred to by the Root Meanings Language </a:t>
            </a:r>
          </a:p>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latin typeface="Times New Roman" panose="02020603050405020304" pitchFamily="18" charset="0"/>
              </a:rPr>
              <a:t>Weaving Abstract &amp; Contextual Systems:</a:t>
            </a:r>
          </a:p>
          <a:p>
            <a:r>
              <a:rPr lang="en-US" sz="2000" dirty="0">
                <a:latin typeface="Times New Roman" panose="02020603050405020304" pitchFamily="18" charset="0"/>
              </a:rPr>
              <a:t>Telling Them Apart – &amp; – Aligning Their Parts </a:t>
            </a:r>
          </a:p>
          <a:p>
            <a:endParaRPr lang="en-US" sz="2000" dirty="0">
              <a:latin typeface="Times New Roman" panose="02020603050405020304" pitchFamily="18" charset="0"/>
            </a:endParaRPr>
          </a:p>
          <a:p>
            <a:r>
              <a:rPr lang="en-US" sz="2800" b="1" dirty="0">
                <a:latin typeface="Times New Roman" panose="02020603050405020304" pitchFamily="18" charset="0"/>
              </a:rPr>
              <a:t>A People’s Systems Science</a:t>
            </a:r>
            <a:endParaRPr lang="en-US" sz="2800" dirty="0">
              <a:latin typeface="Times New Roman" panose="02020603050405020304" pitchFamily="18" charset="0"/>
            </a:endParaRPr>
          </a:p>
        </p:txBody>
      </p:sp>
      <p:grpSp>
        <p:nvGrpSpPr>
          <p:cNvPr id="12" name="Group 11">
            <a:extLst>
              <a:ext uri="{FF2B5EF4-FFF2-40B4-BE49-F238E27FC236}">
                <a16:creationId xmlns:a16="http://schemas.microsoft.com/office/drawing/2014/main" id="{E47AAFFC-C721-4D0A-8117-ECD0D10C8EF6}"/>
              </a:ext>
            </a:extLst>
          </p:cNvPr>
          <p:cNvGrpSpPr/>
          <p:nvPr/>
        </p:nvGrpSpPr>
        <p:grpSpPr>
          <a:xfrm>
            <a:off x="0" y="6823075"/>
            <a:ext cx="9753600" cy="492125"/>
            <a:chOff x="0" y="6823075"/>
            <a:chExt cx="9753600" cy="492125"/>
          </a:xfrm>
        </p:grpSpPr>
        <p:sp>
          <p:nvSpPr>
            <p:cNvPr id="13" name="Title 1">
              <a:extLst>
                <a:ext uri="{FF2B5EF4-FFF2-40B4-BE49-F238E27FC236}">
                  <a16:creationId xmlns:a16="http://schemas.microsoft.com/office/drawing/2014/main" id="{3694FC3A-40B7-C57B-B888-9F7BF0EFF8CE}"/>
                </a:ext>
              </a:extLst>
            </p:cNvPr>
            <p:cNvSpPr txBox="1">
              <a:spLocks/>
            </p:cNvSpPr>
            <p:nvPr/>
          </p:nvSpPr>
          <p:spPr>
            <a:xfrm>
              <a:off x="0" y="6823075"/>
              <a:ext cx="9753600" cy="492125"/>
            </a:xfrm>
            <a:prstGeom prst="rect">
              <a:avLst/>
            </a:prstGeom>
            <a:solidFill>
              <a:schemeClr val="bg1">
                <a:lumMod val="95000"/>
              </a:schemeClr>
            </a:solidFill>
          </p:spPr>
          <p:txBody>
            <a:bodyPr vert="horz" lIns="73152" tIns="36576" rIns="73152" bIns="36576"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4806950" algn="ctr"/>
                  <a:tab pos="8636000" algn="r"/>
                </a:tabLst>
              </a:pPr>
              <a:r>
                <a:rPr lang="en-US" sz="1600" dirty="0"/>
                <a:t>sy@synapse9.com</a:t>
              </a:r>
            </a:p>
            <a:p>
              <a:pPr algn="l">
                <a:tabLst>
                  <a:tab pos="4806950" algn="ctr"/>
                  <a:tab pos="8636000" algn="r"/>
                </a:tabLst>
              </a:pPr>
              <a:r>
                <a:rPr lang="en-US" sz="1600" dirty="0"/>
                <a:t>    </a:t>
              </a:r>
              <a:r>
                <a:rPr lang="en-US" sz="1700" dirty="0"/>
                <a:t>Jessie Henshaw     	 Natural Systems Design Science - </a:t>
              </a:r>
              <a:fld id="{24BBA25D-A668-426D-B4C3-059EA4A1B5E5}" type="datetime3">
                <a:rPr lang="en-US" sz="1600" smtClean="0"/>
                <a:pPr algn="l">
                  <a:tabLst>
                    <a:tab pos="4806950" algn="ctr"/>
                    <a:tab pos="8636000" algn="r"/>
                  </a:tabLst>
                </a:pPr>
                <a:t>10 June 2024</a:t>
              </a:fld>
              <a:r>
                <a:rPr lang="en-US" sz="1800" dirty="0"/>
                <a:t> </a:t>
              </a:r>
              <a:r>
                <a:rPr lang="en-US" sz="1700" dirty="0"/>
                <a:t>	</a:t>
              </a:r>
            </a:p>
            <a:p>
              <a:pPr algn="l"/>
              <a:r>
                <a:rPr lang="en-US" sz="600" dirty="0"/>
                <a:t> </a:t>
              </a:r>
            </a:p>
          </p:txBody>
        </p:sp>
        <p:pic>
          <p:nvPicPr>
            <p:cNvPr id="15" name="Picture 14">
              <a:extLst>
                <a:ext uri="{FF2B5EF4-FFF2-40B4-BE49-F238E27FC236}">
                  <a16:creationId xmlns:a16="http://schemas.microsoft.com/office/drawing/2014/main" id="{99CC6AA7-54FE-5745-F148-1A2D98C7B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8167" y="6923133"/>
              <a:ext cx="696834" cy="315867"/>
            </a:xfrm>
            <a:prstGeom prst="rect">
              <a:avLst/>
            </a:prstGeom>
          </p:spPr>
        </p:pic>
      </p:grpSp>
      <p:sp>
        <p:nvSpPr>
          <p:cNvPr id="3" name="Title 30">
            <a:extLst>
              <a:ext uri="{FF2B5EF4-FFF2-40B4-BE49-F238E27FC236}">
                <a16:creationId xmlns:a16="http://schemas.microsoft.com/office/drawing/2014/main" id="{0ACC4E12-EAE7-E082-8A22-86195C1F29A0}"/>
              </a:ext>
            </a:extLst>
          </p:cNvPr>
          <p:cNvSpPr txBox="1">
            <a:spLocks/>
          </p:cNvSpPr>
          <p:nvPr/>
        </p:nvSpPr>
        <p:spPr>
          <a:xfrm>
            <a:off x="152400" y="2743200"/>
            <a:ext cx="9395289" cy="409731"/>
          </a:xfrm>
          <a:prstGeom prst="rect">
            <a:avLst/>
          </a:prstGeom>
          <a:solidFill>
            <a:schemeClr val="bg1"/>
          </a:solidFill>
        </p:spPr>
        <p:txBody>
          <a:bodyPr vert="horz" lIns="73152" tIns="0" rIns="73152"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a:spcBef>
                <a:spcPts val="1800"/>
              </a:spcBef>
              <a:spcAft>
                <a:spcPts val="1200"/>
              </a:spcAft>
            </a:pPr>
            <a:endParaRPr lang="en-US" sz="2000" dirty="0">
              <a:effectLst/>
              <a:latin typeface="Times New Roman" panose="02020603050405020304" pitchFamily="18" charset="0"/>
              <a:ea typeface="Times New Roman" panose="02020603050405020304" pitchFamily="18" charset="0"/>
            </a:endParaRPr>
          </a:p>
          <a:p>
            <a:pPr marL="0" marR="0">
              <a:spcBef>
                <a:spcPts val="600"/>
              </a:spcBef>
              <a:spcAft>
                <a:spcPts val="1200"/>
              </a:spcAft>
            </a:pPr>
            <a:r>
              <a:rPr lang="en-US" sz="2000" dirty="0">
                <a:effectLst/>
                <a:latin typeface="Times New Roman" panose="02020603050405020304" pitchFamily="18" charset="0"/>
                <a:ea typeface="Times New Roman" panose="02020603050405020304" pitchFamily="18" charset="0"/>
              </a:rPr>
              <a:t>Here we’re asking: </a:t>
            </a:r>
          </a:p>
          <a:p>
            <a:pPr marL="0" marR="0">
              <a:spcBef>
                <a:spcPts val="0"/>
              </a:spcBef>
              <a:spcAft>
                <a:spcPts val="1800"/>
              </a:spcAft>
            </a:pPr>
            <a:r>
              <a:rPr lang="en-US" sz="2400" u="sng" dirty="0">
                <a:effectLst/>
                <a:latin typeface="Times New Roman" panose="02020603050405020304" pitchFamily="18" charset="0"/>
                <a:ea typeface="Times New Roman" panose="02020603050405020304" pitchFamily="18" charset="0"/>
              </a:rPr>
              <a:t>What are the systemic meanings expressed by the roots of all languages</a:t>
            </a:r>
            <a:r>
              <a:rPr lang="en-US" sz="2400" dirty="0">
                <a:effectLst/>
                <a:latin typeface="Times New Roman" panose="02020603050405020304" pitchFamily="18" charset="0"/>
                <a:ea typeface="Times New Roman" panose="02020603050405020304" pitchFamily="18" charset="0"/>
              </a:rPr>
              <a:t>?</a:t>
            </a:r>
            <a:r>
              <a:rPr lang="en-US" sz="2400" dirty="0">
                <a:solidFill>
                  <a:schemeClr val="tx2">
                    <a:lumMod val="60000"/>
                    <a:lumOff val="40000"/>
                  </a:schemeClr>
                </a:solidFill>
                <a:effectLst/>
                <a:latin typeface="Times New Roman" panose="02020603050405020304" pitchFamily="18" charset="0"/>
                <a:ea typeface="Times New Roman" panose="02020603050405020304" pitchFamily="18" charset="0"/>
              </a:rPr>
              <a:t> </a:t>
            </a:r>
          </a:p>
          <a:p>
            <a:pPr marL="0" marR="0">
              <a:spcBef>
                <a:spcPts val="0"/>
              </a:spcBef>
              <a:spcAft>
                <a:spcPts val="1200"/>
              </a:spcAft>
            </a:pPr>
            <a:r>
              <a:rPr lang="en-US" sz="2100" dirty="0">
                <a:effectLst/>
                <a:latin typeface="Times New Roman" panose="02020603050405020304" pitchFamily="18" charset="0"/>
                <a:ea typeface="Times New Roman" panose="02020603050405020304" pitchFamily="18" charset="0"/>
              </a:rPr>
              <a:t>Experiential knowledge is obtained from engaging with natural systems in context, responding to </a:t>
            </a:r>
            <a:r>
              <a:rPr lang="en-US" sz="2100" dirty="0">
                <a:latin typeface="Times New Roman" panose="02020603050405020304" pitchFamily="18" charset="0"/>
                <a:ea typeface="Times New Roman" panose="02020603050405020304" pitchFamily="18" charset="0"/>
              </a:rPr>
              <a:t>properties and principles found in practice</a:t>
            </a:r>
            <a:r>
              <a:rPr lang="en-US" sz="2100" dirty="0">
                <a:latin typeface="Times New Roman" panose="02020603050405020304" pitchFamily="18" charset="0"/>
              </a:rPr>
              <a:t>.</a:t>
            </a:r>
          </a:p>
          <a:p>
            <a:pPr marL="0" marR="0">
              <a:spcBef>
                <a:spcPts val="0"/>
              </a:spcBef>
              <a:spcAft>
                <a:spcPts val="3000"/>
              </a:spcAft>
            </a:pPr>
            <a:r>
              <a:rPr lang="en-US" sz="2100" dirty="0">
                <a:latin typeface="Times New Roman" panose="02020603050405020304" pitchFamily="18" charset="0"/>
                <a:ea typeface="Times New Roman" panose="02020603050405020304" pitchFamily="18" charset="0"/>
              </a:rPr>
              <a:t>Context is e</a:t>
            </a:r>
            <a:r>
              <a:rPr lang="en-US" sz="2100" dirty="0">
                <a:effectLst/>
                <a:latin typeface="Times New Roman" panose="02020603050405020304" pitchFamily="18" charset="0"/>
                <a:ea typeface="Times New Roman" panose="02020603050405020304" pitchFamily="18" charset="0"/>
              </a:rPr>
              <a:t>xcluded from the </a:t>
            </a:r>
            <a:r>
              <a:rPr lang="en-US" sz="2100" dirty="0">
                <a:latin typeface="Times New Roman" panose="02020603050405020304" pitchFamily="18" charset="0"/>
                <a:ea typeface="Times New Roman" panose="02020603050405020304" pitchFamily="18" charset="0"/>
              </a:rPr>
              <a:t>otherwise wonderful insights with </a:t>
            </a:r>
            <a:r>
              <a:rPr lang="en-US" sz="2100" dirty="0">
                <a:effectLst/>
                <a:latin typeface="Times New Roman" panose="02020603050405020304" pitchFamily="18" charset="0"/>
                <a:ea typeface="Times New Roman" panose="02020603050405020304" pitchFamily="18" charset="0"/>
              </a:rPr>
              <a:t>narrow definitions of a</a:t>
            </a:r>
            <a:r>
              <a:rPr lang="en-US" sz="2100" dirty="0">
                <a:latin typeface="Times New Roman" panose="02020603050405020304" pitchFamily="18" charset="0"/>
                <a:ea typeface="Times New Roman" panose="02020603050405020304" pitchFamily="18" charset="0"/>
              </a:rPr>
              <a:t>bstract system thinking</a:t>
            </a:r>
            <a:r>
              <a:rPr lang="en-US" sz="2100" dirty="0">
                <a:effectLst/>
                <a:latin typeface="Times New Roman" panose="02020603050405020304" pitchFamily="18" charset="0"/>
                <a:ea typeface="Times New Roman" panose="02020603050405020304" pitchFamily="18" charset="0"/>
              </a:rPr>
              <a:t>. </a:t>
            </a:r>
          </a:p>
          <a:p>
            <a:pPr>
              <a:spcBef>
                <a:spcPts val="0"/>
              </a:spcBef>
              <a:spcAft>
                <a:spcPts val="600"/>
              </a:spcAft>
            </a:pPr>
            <a:r>
              <a:rPr lang="en-US" sz="2100" dirty="0">
                <a:solidFill>
                  <a:srgbClr val="7030A0"/>
                </a:solidFill>
                <a:latin typeface="Times New Roman" panose="02020603050405020304" pitchFamily="18" charset="0"/>
                <a:ea typeface="Times New Roman" panose="02020603050405020304" pitchFamily="18" charset="0"/>
              </a:rPr>
              <a:t>Might our split minds somehow</a:t>
            </a:r>
            <a:r>
              <a:rPr lang="en-US" sz="2100" dirty="0">
                <a:solidFill>
                  <a:srgbClr val="7030A0"/>
                </a:solidFill>
                <a:effectLst/>
                <a:latin typeface="Times New Roman" panose="02020603050405020304" pitchFamily="18" charset="0"/>
                <a:ea typeface="Times New Roman" panose="02020603050405020304" pitchFamily="18" charset="0"/>
              </a:rPr>
              <a:t> fill each other’s gaps by connecting?</a:t>
            </a:r>
          </a:p>
          <a:p>
            <a:pPr marL="0" marR="0">
              <a:spcBef>
                <a:spcPts val="0"/>
              </a:spcBef>
              <a:spcAft>
                <a:spcPts val="400"/>
              </a:spcAft>
            </a:pPr>
            <a:r>
              <a:rPr lang="en-US" sz="2100" dirty="0">
                <a:solidFill>
                  <a:srgbClr val="7030A0"/>
                </a:solidFill>
                <a:effectLst/>
                <a:latin typeface="Times New Roman" panose="02020603050405020304" pitchFamily="18" charset="0"/>
                <a:ea typeface="Times New Roman" panose="02020603050405020304" pitchFamily="18" charset="0"/>
              </a:rPr>
              <a:t>Might that help us get out of our present evolutionary trap and life crisis?</a:t>
            </a:r>
          </a:p>
        </p:txBody>
      </p:sp>
      <p:graphicFrame>
        <p:nvGraphicFramePr>
          <p:cNvPr id="2" name="Table 1">
            <a:extLst>
              <a:ext uri="{FF2B5EF4-FFF2-40B4-BE49-F238E27FC236}">
                <a16:creationId xmlns:a16="http://schemas.microsoft.com/office/drawing/2014/main" id="{33ADE997-688A-78D0-60DE-B6ED3F512240}"/>
              </a:ext>
            </a:extLst>
          </p:cNvPr>
          <p:cNvGraphicFramePr>
            <a:graphicFrameLocks noGrp="1"/>
          </p:cNvGraphicFramePr>
          <p:nvPr>
            <p:extLst>
              <p:ext uri="{D42A27DB-BD31-4B8C-83A1-F6EECF244321}">
                <p14:modId xmlns:p14="http://schemas.microsoft.com/office/powerpoint/2010/main" val="2049588831"/>
              </p:ext>
            </p:extLst>
          </p:nvPr>
        </p:nvGraphicFramePr>
        <p:xfrm>
          <a:off x="148167" y="1333500"/>
          <a:ext cx="2177605" cy="1813560"/>
        </p:xfrm>
        <a:graphic>
          <a:graphicData uri="http://schemas.openxmlformats.org/drawingml/2006/table">
            <a:tbl>
              <a:tblPr firstRow="1" bandRow="1">
                <a:tableStyleId>{5C22544A-7EE6-4342-B048-85BDC9FD1C3A}</a:tableStyleId>
              </a:tblPr>
              <a:tblGrid>
                <a:gridCol w="2177605">
                  <a:extLst>
                    <a:ext uri="{9D8B030D-6E8A-4147-A177-3AD203B41FA5}">
                      <a16:colId xmlns:a16="http://schemas.microsoft.com/office/drawing/2014/main" val="2111312836"/>
                    </a:ext>
                  </a:extLst>
                </a:gridCol>
              </a:tblGrid>
              <a:tr h="1600200">
                <a:tc>
                  <a:txBody>
                    <a:bodyPr/>
                    <a:lstStyle/>
                    <a:p>
                      <a:pPr marL="0" marR="0" lvl="0" indent="0" algn="ctr" defTabSz="731543" rtl="0" eaLnBrk="1" fontAlgn="auto" latinLnBrk="0" hangingPunct="1">
                        <a:lnSpc>
                          <a:spcPct val="100000"/>
                        </a:lnSpc>
                        <a:spcBef>
                          <a:spcPts val="0"/>
                        </a:spcBef>
                        <a:spcAft>
                          <a:spcPts val="0"/>
                        </a:spcAft>
                        <a:buClrTx/>
                        <a:buSzTx/>
                        <a:buFontTx/>
                        <a:buNone/>
                        <a:tabLst/>
                        <a:defRPr/>
                      </a:pPr>
                      <a:r>
                        <a:rPr lang="en-US" sz="1800" dirty="0">
                          <a:solidFill>
                            <a:schemeClr val="tx1"/>
                          </a:solidFill>
                          <a:hlinkClick r:id="rId4"/>
                        </a:rPr>
                        <a:t>sy@synapse9.com</a:t>
                      </a:r>
                      <a:endParaRPr lang="en-US" sz="1800" dirty="0">
                        <a:solidFill>
                          <a:schemeClr val="tx1"/>
                        </a:solidFill>
                      </a:endParaRPr>
                    </a:p>
                    <a:p>
                      <a:pPr marL="0" marR="0" lvl="0" indent="0" algn="ctr" defTabSz="731543" rtl="0" eaLnBrk="1" fontAlgn="auto" latinLnBrk="0" hangingPunct="1">
                        <a:lnSpc>
                          <a:spcPct val="100000"/>
                        </a:lnSpc>
                        <a:spcBef>
                          <a:spcPts val="600"/>
                        </a:spcBef>
                        <a:spcAft>
                          <a:spcPts val="0"/>
                        </a:spcAft>
                        <a:buClrTx/>
                        <a:buSzTx/>
                        <a:buFontTx/>
                        <a:buNone/>
                        <a:tabLst/>
                        <a:defRPr/>
                      </a:pPr>
                      <a:r>
                        <a:rPr lang="en-US" sz="1800" dirty="0">
                          <a:solidFill>
                            <a:schemeClr val="tx1"/>
                          </a:solidFill>
                        </a:rPr>
                        <a:t>To schedule full small-group discussions of how to reconnect theory with nature</a:t>
                      </a:r>
                    </a:p>
                  </a:txBody>
                  <a:tcPr>
                    <a:solidFill>
                      <a:schemeClr val="accent5">
                        <a:lumMod val="20000"/>
                        <a:lumOff val="80000"/>
                      </a:schemeClr>
                    </a:solidFill>
                  </a:tcPr>
                </a:tc>
                <a:extLst>
                  <a:ext uri="{0D108BD9-81ED-4DB2-BD59-A6C34878D82A}">
                    <a16:rowId xmlns:a16="http://schemas.microsoft.com/office/drawing/2014/main" val="3670570395"/>
                  </a:ext>
                </a:extLst>
              </a:tr>
            </a:tbl>
          </a:graphicData>
        </a:graphic>
      </p:graphicFrame>
    </p:spTree>
    <p:extLst>
      <p:ext uri="{BB962C8B-B14F-4D97-AF65-F5344CB8AC3E}">
        <p14:creationId xmlns:p14="http://schemas.microsoft.com/office/powerpoint/2010/main" val="242924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CF64C48-3696-4496-7651-FDAE8E7B7F59}"/>
              </a:ext>
            </a:extLst>
          </p:cNvPr>
          <p:cNvSpPr txBox="1">
            <a:spLocks/>
          </p:cNvSpPr>
          <p:nvPr/>
        </p:nvSpPr>
        <p:spPr>
          <a:xfrm>
            <a:off x="9245997" y="130253"/>
            <a:ext cx="319314"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10</a:t>
            </a:fld>
            <a:endParaRPr lang="en-US" sz="1219" dirty="0"/>
          </a:p>
        </p:txBody>
      </p:sp>
      <p:sp>
        <p:nvSpPr>
          <p:cNvPr id="13" name="Title 30">
            <a:extLst>
              <a:ext uri="{FF2B5EF4-FFF2-40B4-BE49-F238E27FC236}">
                <a16:creationId xmlns:a16="http://schemas.microsoft.com/office/drawing/2014/main" id="{B841DCD6-0D1C-0091-E69F-AE7DA4A4C5D4}"/>
              </a:ext>
            </a:extLst>
          </p:cNvPr>
          <p:cNvSpPr txBox="1">
            <a:spLocks/>
          </p:cNvSpPr>
          <p:nvPr/>
        </p:nvSpPr>
        <p:spPr>
          <a:xfrm>
            <a:off x="2228850" y="1431546"/>
            <a:ext cx="5295900" cy="2294204"/>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5000"/>
              </a:lnSpc>
              <a:spcAft>
                <a:spcPts val="600"/>
              </a:spcAft>
            </a:pPr>
            <a:r>
              <a:rPr lang="en-US" sz="2000" b="1" dirty="0">
                <a:effectLst/>
                <a:latin typeface="Times New Roman" panose="02020603050405020304" pitchFamily="18" charset="0"/>
                <a:ea typeface="Times New Roman" panose="02020603050405020304" pitchFamily="18" charset="0"/>
              </a:rPr>
              <a:t>the suffixes</a:t>
            </a:r>
            <a:r>
              <a:rPr lang="en-US" sz="2000" dirty="0">
                <a:effectLst/>
                <a:latin typeface="Times New Roman" panose="02020603050405020304" pitchFamily="18" charset="0"/>
                <a:ea typeface="Times New Roman" panose="02020603050405020304" pitchFamily="18" charset="0"/>
              </a:rPr>
              <a:t>, </a:t>
            </a:r>
          </a:p>
          <a:p>
            <a:pPr marL="342900" indent="-342900" algn="l">
              <a:lnSpc>
                <a:spcPct val="105000"/>
              </a:lnSpc>
              <a:spcAft>
                <a:spcPts val="60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Add to the subject meaning tagged on the end, </a:t>
            </a:r>
          </a:p>
          <a:p>
            <a:pPr algn="l">
              <a:lnSpc>
                <a:spcPct val="105000"/>
              </a:lnSpc>
              <a:spcAft>
                <a:spcPts val="600"/>
              </a:spcAft>
            </a:pPr>
            <a:r>
              <a:rPr lang="en-US" sz="2000" b="1" dirty="0">
                <a:effectLst/>
                <a:latin typeface="Times New Roman" panose="02020603050405020304" pitchFamily="18" charset="0"/>
                <a:ea typeface="Times New Roman" panose="02020603050405020304" pitchFamily="18" charset="0"/>
              </a:rPr>
              <a:t>the prefixes</a:t>
            </a:r>
            <a:r>
              <a:rPr lang="en-US" sz="2000" dirty="0">
                <a:effectLst/>
                <a:latin typeface="Times New Roman" panose="02020603050405020304" pitchFamily="18" charset="0"/>
                <a:ea typeface="Times New Roman" panose="02020603050405020304" pitchFamily="18" charset="0"/>
              </a:rPr>
              <a:t>, </a:t>
            </a:r>
          </a:p>
          <a:p>
            <a:pPr marL="342900" indent="-342900" algn="l">
              <a:lnSpc>
                <a:spcPct val="105000"/>
              </a:lnSpc>
              <a:spcAft>
                <a:spcPts val="60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Add to</a:t>
            </a:r>
            <a:r>
              <a:rPr lang="en-US" sz="2000" dirty="0">
                <a:effectLst/>
                <a:latin typeface="Times New Roman" panose="02020603050405020304" pitchFamily="18" charset="0"/>
                <a:ea typeface="Times New Roman" panose="02020603050405020304" pitchFamily="18" charset="0"/>
              </a:rPr>
              <a:t> the meaning added at the beginning, </a:t>
            </a:r>
          </a:p>
          <a:p>
            <a:pPr algn="l">
              <a:lnSpc>
                <a:spcPct val="105000"/>
              </a:lnSpc>
              <a:spcAft>
                <a:spcPts val="600"/>
              </a:spcAft>
            </a:pPr>
            <a:r>
              <a:rPr lang="en-US" sz="2000" b="1" dirty="0">
                <a:effectLst/>
                <a:latin typeface="Times New Roman" panose="02020603050405020304" pitchFamily="18" charset="0"/>
                <a:ea typeface="Times New Roman" panose="02020603050405020304" pitchFamily="18" charset="0"/>
              </a:rPr>
              <a:t>To add the right nuances for:</a:t>
            </a:r>
            <a:endParaRPr lang="en-US" sz="2000" b="1" dirty="0">
              <a:latin typeface="Times New Roman" panose="02020603050405020304" pitchFamily="18" charset="0"/>
              <a:ea typeface="Times New Roman" panose="02020603050405020304" pitchFamily="18" charset="0"/>
            </a:endParaRPr>
          </a:p>
          <a:p>
            <a:pPr marL="342900" indent="-342900" algn="l">
              <a:lnSpc>
                <a:spcPct val="105000"/>
              </a:lnSpc>
              <a:spcAft>
                <a:spcPts val="60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relating to the context of the word’s use? </a:t>
            </a:r>
            <a:endParaRPr lang="en-US" sz="2400" dirty="0">
              <a:latin typeface="+mn-lt"/>
              <a:cs typeface="Arial" panose="020B0604020202020204" pitchFamily="34" charset="0"/>
            </a:endParaRPr>
          </a:p>
        </p:txBody>
      </p:sp>
      <p:sp>
        <p:nvSpPr>
          <p:cNvPr id="2" name="Title 30">
            <a:extLst>
              <a:ext uri="{FF2B5EF4-FFF2-40B4-BE49-F238E27FC236}">
                <a16:creationId xmlns:a16="http://schemas.microsoft.com/office/drawing/2014/main" id="{445941AA-220A-481B-BE0C-D80C5120F4B6}"/>
              </a:ext>
            </a:extLst>
          </p:cNvPr>
          <p:cNvSpPr txBox="1">
            <a:spLocks/>
          </p:cNvSpPr>
          <p:nvPr/>
        </p:nvSpPr>
        <p:spPr>
          <a:xfrm>
            <a:off x="188289" y="76200"/>
            <a:ext cx="9395289" cy="630994"/>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3200" b="1" dirty="0">
                <a:latin typeface="Times New Roman" panose="02020603050405020304" pitchFamily="18" charset="0"/>
              </a:rPr>
              <a:t>In travels back and forth, the networks shared </a:t>
            </a:r>
          </a:p>
          <a:p>
            <a:pPr marL="0" marR="0" algn="ctr">
              <a:spcBef>
                <a:spcPts val="0"/>
              </a:spcBef>
              <a:spcAft>
                <a:spcPts val="0"/>
              </a:spcAft>
            </a:pPr>
            <a:r>
              <a:rPr lang="en-US" sz="2000" b="1" dirty="0">
                <a:latin typeface="Times New Roman" panose="02020603050405020304" pitchFamily="18" charset="0"/>
              </a:rPr>
              <a:t>the sounds and gestures that best served the collective consciousness</a:t>
            </a:r>
            <a:br>
              <a:rPr lang="en-US" sz="2800" b="1" dirty="0">
                <a:latin typeface="Times New Roman" panose="02020603050405020304" pitchFamily="18" charset="0"/>
              </a:rPr>
            </a:br>
            <a:r>
              <a:rPr lang="en-US" sz="2000" b="1" dirty="0">
                <a:latin typeface="Times New Roman" panose="02020603050405020304" pitchFamily="18" charset="0"/>
              </a:rPr>
              <a:t>the subjects, prefixes, and suffixes emerged, as the new way to share </a:t>
            </a:r>
            <a:br>
              <a:rPr lang="en-US" sz="2000" b="1" dirty="0">
                <a:latin typeface="Times New Roman" panose="02020603050405020304" pitchFamily="18" charset="0"/>
              </a:rPr>
            </a:br>
            <a:r>
              <a:rPr lang="en-US" sz="2000" b="1" dirty="0">
                <a:latin typeface="Times New Roman" panose="02020603050405020304" pitchFamily="18" charset="0"/>
              </a:rPr>
              <a:t>deep knowledge.  </a:t>
            </a:r>
            <a:br>
              <a:rPr lang="en-US" sz="3200" b="1" dirty="0">
                <a:latin typeface="Times New Roman" panose="02020603050405020304" pitchFamily="18" charset="0"/>
              </a:rPr>
            </a:br>
            <a:endParaRPr lang="en-US" sz="3200" b="1"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D8FF2AD1-CBA1-B2D7-D47F-0DB4FF5ACA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8289" y="3801796"/>
            <a:ext cx="4572001" cy="2722151"/>
          </a:xfrm>
          <a:prstGeom prst="rect">
            <a:avLst/>
          </a:prstGeom>
        </p:spPr>
      </p:pic>
      <p:pic>
        <p:nvPicPr>
          <p:cNvPr id="10" name="Picture 9">
            <a:extLst>
              <a:ext uri="{FF2B5EF4-FFF2-40B4-BE49-F238E27FC236}">
                <a16:creationId xmlns:a16="http://schemas.microsoft.com/office/drawing/2014/main" id="{E1A9F7CF-3568-C3D1-1D8F-D8764C8A1A45}"/>
              </a:ext>
            </a:extLst>
          </p:cNvPr>
          <p:cNvPicPr>
            <a:picLocks noChangeAspect="1"/>
          </p:cNvPicPr>
          <p:nvPr/>
        </p:nvPicPr>
        <p:blipFill rotWithShape="1">
          <a:blip r:embed="rId4">
            <a:extLst>
              <a:ext uri="{28A0092B-C50C-407E-A947-70E740481C1C}">
                <a14:useLocalDpi xmlns:a14="http://schemas.microsoft.com/office/drawing/2010/main" val="0"/>
              </a:ext>
            </a:extLst>
          </a:blip>
          <a:srcRect t="1105" b="1"/>
          <a:stretch/>
        </p:blipFill>
        <p:spPr>
          <a:xfrm>
            <a:off x="5011577" y="3801796"/>
            <a:ext cx="4572001" cy="2752355"/>
          </a:xfrm>
          <a:prstGeom prst="rect">
            <a:avLst/>
          </a:prstGeom>
        </p:spPr>
      </p:pic>
      <p:sp>
        <p:nvSpPr>
          <p:cNvPr id="11" name="Title 30">
            <a:extLst>
              <a:ext uri="{FF2B5EF4-FFF2-40B4-BE49-F238E27FC236}">
                <a16:creationId xmlns:a16="http://schemas.microsoft.com/office/drawing/2014/main" id="{897DE4E9-E75A-EE17-7140-7944A113E290}"/>
              </a:ext>
            </a:extLst>
          </p:cNvPr>
          <p:cNvSpPr txBox="1">
            <a:spLocks/>
          </p:cNvSpPr>
          <p:nvPr/>
        </p:nvSpPr>
        <p:spPr>
          <a:xfrm>
            <a:off x="352033" y="6706243"/>
            <a:ext cx="9067800" cy="456557"/>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5000"/>
              </a:lnSpc>
              <a:spcAft>
                <a:spcPts val="600"/>
              </a:spcAft>
            </a:pPr>
            <a:r>
              <a:rPr lang="en-US" sz="2000" b="1" dirty="0">
                <a:effectLst/>
                <a:latin typeface="Times New Roman" panose="02020603050405020304" pitchFamily="18" charset="0"/>
                <a:ea typeface="Times New Roman" panose="02020603050405020304" pitchFamily="18" charset="0"/>
              </a:rPr>
              <a:t>Where in the world did ALL that come from? It’s too big a design to design</a:t>
            </a:r>
            <a:r>
              <a:rPr lang="en-US" sz="2000" dirty="0">
                <a:effectLst/>
                <a:latin typeface="Times New Roman" panose="02020603050405020304" pitchFamily="18" charset="0"/>
                <a:ea typeface="Times New Roman" panose="02020603050405020304" pitchFamily="18" charset="0"/>
              </a:rPr>
              <a:t>.</a:t>
            </a:r>
            <a:endParaRPr lang="en-US" sz="2400" dirty="0">
              <a:latin typeface="+mn-lt"/>
              <a:cs typeface="Arial" panose="020B0604020202020204" pitchFamily="34" charset="0"/>
            </a:endParaRPr>
          </a:p>
        </p:txBody>
      </p:sp>
    </p:spTree>
    <p:extLst>
      <p:ext uri="{BB962C8B-B14F-4D97-AF65-F5344CB8AC3E}">
        <p14:creationId xmlns:p14="http://schemas.microsoft.com/office/powerpoint/2010/main" val="93768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BA8097D2-D5D2-4E2E-82BF-48C1F7FA5279}"/>
              </a:ext>
            </a:extLst>
          </p:cNvPr>
          <p:cNvSpPr txBox="1">
            <a:spLocks/>
          </p:cNvSpPr>
          <p:nvPr/>
        </p:nvSpPr>
        <p:spPr>
          <a:xfrm>
            <a:off x="9220200" y="130253"/>
            <a:ext cx="345111"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11</a:t>
            </a:fld>
            <a:endParaRPr lang="en-US" sz="1219" dirty="0"/>
          </a:p>
        </p:txBody>
      </p:sp>
      <p:sp>
        <p:nvSpPr>
          <p:cNvPr id="15" name="Title 30">
            <a:extLst>
              <a:ext uri="{FF2B5EF4-FFF2-40B4-BE49-F238E27FC236}">
                <a16:creationId xmlns:a16="http://schemas.microsoft.com/office/drawing/2014/main" id="{9F667627-086E-B486-28E8-26CF2D37B348}"/>
              </a:ext>
            </a:extLst>
          </p:cNvPr>
          <p:cNvSpPr txBox="1">
            <a:spLocks/>
          </p:cNvSpPr>
          <p:nvPr/>
        </p:nvSpPr>
        <p:spPr>
          <a:xfrm>
            <a:off x="170022" y="213988"/>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rPr>
              <a:t>The foundation was ~200 </a:t>
            </a:r>
            <a:r>
              <a:rPr lang="en-US" sz="3200" b="1" dirty="0" err="1">
                <a:latin typeface="Times New Roman" panose="02020603050405020304" pitchFamily="18" charset="0"/>
              </a:rPr>
              <a:t>kyr</a:t>
            </a:r>
            <a:r>
              <a:rPr lang="en-US" sz="3200" b="1" dirty="0">
                <a:latin typeface="Times New Roman" panose="02020603050405020304" pitchFamily="18" charset="0"/>
              </a:rPr>
              <a:t> tribal life before </a:t>
            </a:r>
          </a:p>
          <a:p>
            <a:r>
              <a:rPr lang="en-US" sz="2400" b="1" dirty="0">
                <a:latin typeface="Times New Roman" panose="02020603050405020304" pitchFamily="18" charset="0"/>
              </a:rPr>
              <a:t>The great move of the explorers north, east, and west</a:t>
            </a:r>
            <a:endParaRPr lang="en-US" sz="2000" b="1" dirty="0">
              <a:latin typeface="Times New Roman" panose="02020603050405020304" pitchFamily="18" charset="0"/>
            </a:endParaRPr>
          </a:p>
          <a:p>
            <a:r>
              <a:rPr lang="en-US" sz="1800" dirty="0">
                <a:latin typeface="Cambria" panose="02040503050406030204" pitchFamily="18" charset="0"/>
                <a:ea typeface="Cambria" panose="02040503050406030204" pitchFamily="18" charset="0"/>
              </a:rPr>
              <a:t>Homo Erectus </a:t>
            </a:r>
            <a:r>
              <a:rPr lang="en-US" sz="1400" dirty="0">
                <a:latin typeface="Cambria" panose="02040503050406030204" pitchFamily="18" charset="0"/>
                <a:ea typeface="Cambria" panose="02040503050406030204" pitchFamily="18" charset="0"/>
              </a:rPr>
              <a:t>(2ma to 200ka) </a:t>
            </a:r>
            <a:r>
              <a:rPr lang="en-US" sz="1800" dirty="0">
                <a:latin typeface="Cambria" panose="02040503050406030204" pitchFamily="18" charset="0"/>
                <a:ea typeface="Cambria" panose="02040503050406030204" pitchFamily="18" charset="0"/>
              </a:rPr>
              <a:t>is the species that survived the 900ka weaning of human life</a:t>
            </a:r>
            <a:endParaRPr lang="en-US" sz="16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1CD8D0BD-BB24-FCCF-A39A-9210477F61C3}"/>
              </a:ext>
            </a:extLst>
          </p:cNvPr>
          <p:cNvSpPr txBox="1"/>
          <p:nvPr/>
        </p:nvSpPr>
        <p:spPr>
          <a:xfrm>
            <a:off x="990601" y="6943447"/>
            <a:ext cx="7886700" cy="369332"/>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http://synapse9.com/ISSS-2024 EmergingSettlements&amp;Language.htm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p>
        </p:txBody>
      </p:sp>
      <p:pic>
        <p:nvPicPr>
          <p:cNvPr id="6" name="Picture 5">
            <a:extLst>
              <a:ext uri="{FF2B5EF4-FFF2-40B4-BE49-F238E27FC236}">
                <a16:creationId xmlns:a16="http://schemas.microsoft.com/office/drawing/2014/main" id="{27D577F5-4E19-19DE-788C-4E83633018A7}"/>
              </a:ext>
            </a:extLst>
          </p:cNvPr>
          <p:cNvPicPr>
            <a:picLocks noChangeAspect="1"/>
          </p:cNvPicPr>
          <p:nvPr/>
        </p:nvPicPr>
        <p:blipFill rotWithShape="1">
          <a:blip r:embed="rId4">
            <a:extLst>
              <a:ext uri="{28A0092B-C50C-407E-A947-70E740481C1C}">
                <a14:useLocalDpi xmlns:a14="http://schemas.microsoft.com/office/drawing/2010/main" val="0"/>
              </a:ext>
            </a:extLst>
          </a:blip>
          <a:srcRect t="705" b="1"/>
          <a:stretch/>
        </p:blipFill>
        <p:spPr>
          <a:xfrm>
            <a:off x="206557" y="1583481"/>
            <a:ext cx="4594043" cy="5350719"/>
          </a:xfrm>
          <a:prstGeom prst="rect">
            <a:avLst/>
          </a:prstGeom>
        </p:spPr>
      </p:pic>
      <p:pic>
        <p:nvPicPr>
          <p:cNvPr id="8" name="Picture 7">
            <a:extLst>
              <a:ext uri="{FF2B5EF4-FFF2-40B4-BE49-F238E27FC236}">
                <a16:creationId xmlns:a16="http://schemas.microsoft.com/office/drawing/2014/main" id="{F239F91F-4BDF-B8CE-A11F-B344E6928664}"/>
              </a:ext>
            </a:extLst>
          </p:cNvPr>
          <p:cNvPicPr>
            <a:picLocks noChangeAspect="1"/>
          </p:cNvPicPr>
          <p:nvPr/>
        </p:nvPicPr>
        <p:blipFill>
          <a:blip r:embed="rId5"/>
          <a:stretch>
            <a:fillRect/>
          </a:stretch>
        </p:blipFill>
        <p:spPr>
          <a:xfrm>
            <a:off x="4892856" y="1499809"/>
            <a:ext cx="4670243" cy="5434391"/>
          </a:xfrm>
          <a:prstGeom prst="rect">
            <a:avLst/>
          </a:prstGeom>
        </p:spPr>
      </p:pic>
    </p:spTree>
    <p:extLst>
      <p:ext uri="{BB962C8B-B14F-4D97-AF65-F5344CB8AC3E}">
        <p14:creationId xmlns:p14="http://schemas.microsoft.com/office/powerpoint/2010/main" val="81626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0">
            <a:extLst>
              <a:ext uri="{FF2B5EF4-FFF2-40B4-BE49-F238E27FC236}">
                <a16:creationId xmlns:a16="http://schemas.microsoft.com/office/drawing/2014/main" id="{23388BEA-ED3B-4969-B773-4E81B620B01E}"/>
              </a:ext>
            </a:extLst>
          </p:cNvPr>
          <p:cNvSpPr txBox="1">
            <a:spLocks/>
          </p:cNvSpPr>
          <p:nvPr/>
        </p:nvSpPr>
        <p:spPr>
          <a:xfrm>
            <a:off x="360845" y="2886075"/>
            <a:ext cx="9031910" cy="4191000"/>
          </a:xfrm>
          <a:prstGeom prst="rect">
            <a:avLst/>
          </a:prstGeom>
        </p:spPr>
        <p:txBody>
          <a:bodyPr vert="horz" lIns="0" tIns="36576" rIns="0"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4329" indent="-274329" algn="l">
              <a:lnSpc>
                <a:spcPct val="105000"/>
              </a:lnSpc>
              <a:spcAft>
                <a:spcPts val="600"/>
              </a:spcAft>
              <a:buFont typeface="Arial" panose="020B0604020202020204" pitchFamily="34" charset="0"/>
              <a:buChar char="•"/>
            </a:pPr>
            <a:r>
              <a:rPr lang="en-US" sz="2000" b="1" u="sng" dirty="0">
                <a:latin typeface="+mn-lt"/>
                <a:cs typeface="Arial" panose="020B0604020202020204" pitchFamily="34" charset="0"/>
              </a:rPr>
              <a:t>Noticing changes “coming to a head</a:t>
            </a:r>
            <a:r>
              <a:rPr lang="en-US" sz="2000" dirty="0">
                <a:latin typeface="+mn-lt"/>
                <a:cs typeface="Arial" panose="020B0604020202020204" pitchFamily="34" charset="0"/>
              </a:rPr>
              <a:t>” - requires intuitively reading the suddenness (accelerations) and sensing the system's instabilities for signs of how it will turn.</a:t>
            </a:r>
          </a:p>
          <a:p>
            <a:pPr marL="274329" indent="-274329" algn="l">
              <a:lnSpc>
                <a:spcPct val="105000"/>
              </a:lnSpc>
              <a:spcAft>
                <a:spcPts val="600"/>
              </a:spcAft>
              <a:buFont typeface="Arial" panose="020B0604020202020204" pitchFamily="34" charset="0"/>
              <a:buChar char="•"/>
            </a:pPr>
            <a:r>
              <a:rPr lang="en-US" sz="2000" b="1" u="sng" dirty="0">
                <a:latin typeface="+mn-lt"/>
                <a:cs typeface="Arial" panose="020B0604020202020204" pitchFamily="34" charset="0"/>
              </a:rPr>
              <a:t>Noticing “changes in relationship</a:t>
            </a:r>
            <a:r>
              <a:rPr lang="en-US" sz="2000" dirty="0">
                <a:latin typeface="+mn-lt"/>
                <a:cs typeface="Arial" panose="020B0604020202020204" pitchFamily="34" charset="0"/>
              </a:rPr>
              <a:t>” - anything changing from one form to another, like hesitations, interruptions, resistance, etc.- may indicate context change.</a:t>
            </a:r>
          </a:p>
          <a:p>
            <a:pPr marL="274329" indent="-274329" algn="l">
              <a:lnSpc>
                <a:spcPct val="105000"/>
              </a:lnSpc>
              <a:spcAft>
                <a:spcPts val="600"/>
              </a:spcAft>
              <a:buFont typeface="Arial" panose="020B0604020202020204" pitchFamily="34" charset="0"/>
              <a:buChar char="•"/>
            </a:pPr>
            <a:r>
              <a:rPr lang="en-US" sz="2000" b="1" u="sng" dirty="0">
                <a:latin typeface="+mn-lt"/>
                <a:cs typeface="Arial" panose="020B0604020202020204" pitchFamily="34" charset="0"/>
              </a:rPr>
              <a:t>Noticing “ironies remaining unresolved</a:t>
            </a:r>
            <a:r>
              <a:rPr lang="en-US" sz="2000" dirty="0">
                <a:latin typeface="+mn-lt"/>
                <a:cs typeface="Arial" panose="020B0604020202020204" pitchFamily="34" charset="0"/>
              </a:rPr>
              <a:t>” - indicates patches in a stable structure that might loosen or open, like smart leaders taking dumb paths or the reverse.</a:t>
            </a:r>
          </a:p>
          <a:p>
            <a:pPr>
              <a:lnSpc>
                <a:spcPct val="105000"/>
              </a:lnSpc>
              <a:spcAft>
                <a:spcPts val="600"/>
              </a:spcAft>
            </a:pPr>
            <a:endParaRPr lang="en-US" sz="1200" b="1" u="sng" dirty="0">
              <a:latin typeface="+mn-lt"/>
              <a:cs typeface="Arial" panose="020B0604020202020204" pitchFamily="34" charset="0"/>
            </a:endParaRPr>
          </a:p>
          <a:p>
            <a:r>
              <a:rPr lang="en-US" sz="2000" b="1" dirty="0">
                <a:latin typeface="+mn-lt"/>
                <a:cs typeface="Arial" panose="020B0604020202020204" pitchFamily="34" charset="0"/>
              </a:rPr>
              <a:t>Think of descriptive words, study their syllables</a:t>
            </a:r>
          </a:p>
          <a:p>
            <a:r>
              <a:rPr lang="en-US" sz="2000" b="1" dirty="0">
                <a:latin typeface="+mn-lt"/>
                <a:cs typeface="Arial" panose="020B0604020202020204" pitchFamily="34" charset="0"/>
              </a:rPr>
              <a:t>And other words that use the same ones</a:t>
            </a:r>
          </a:p>
          <a:p>
            <a:r>
              <a:rPr lang="en-US" sz="2000" b="1" dirty="0">
                <a:latin typeface="+mn-lt"/>
                <a:cs typeface="Arial" panose="020B0604020202020204" pitchFamily="34" charset="0"/>
              </a:rPr>
              <a:t>And</a:t>
            </a:r>
          </a:p>
          <a:p>
            <a:r>
              <a:rPr lang="en-US" sz="2000" b="1" dirty="0">
                <a:latin typeface="+mn-lt"/>
                <a:cs typeface="Arial" panose="020B0604020202020204" pitchFamily="34" charset="0"/>
              </a:rPr>
              <a:t>Practice using words making material references to natural realities and experiences</a:t>
            </a:r>
          </a:p>
          <a:p>
            <a:r>
              <a:rPr lang="en-US" sz="2000" b="1" dirty="0">
                <a:latin typeface="+mn-lt"/>
                <a:cs typeface="Arial" panose="020B0604020202020204" pitchFamily="34" charset="0"/>
              </a:rPr>
              <a:t>To understand and be understood!</a:t>
            </a:r>
            <a:endParaRPr lang="en-US" sz="2000" dirty="0">
              <a:latin typeface="+mn-lt"/>
              <a:cs typeface="Arial" panose="020B0604020202020204" pitchFamily="34" charset="0"/>
            </a:endParaRPr>
          </a:p>
          <a:p>
            <a:pPr marL="274329" indent="-274329" algn="l">
              <a:lnSpc>
                <a:spcPct val="105000"/>
              </a:lnSpc>
              <a:spcAft>
                <a:spcPts val="600"/>
              </a:spcAft>
              <a:buFont typeface="Arial" panose="020B0604020202020204" pitchFamily="34" charset="0"/>
              <a:buChar char="•"/>
            </a:pPr>
            <a:endParaRPr lang="en-US" sz="2000" dirty="0">
              <a:latin typeface="+mn-lt"/>
              <a:cs typeface="Arial" panose="020B0604020202020204" pitchFamily="34" charset="0"/>
            </a:endParaRPr>
          </a:p>
          <a:p>
            <a:pPr marL="274329" indent="-274329" algn="l">
              <a:lnSpc>
                <a:spcPct val="105000"/>
              </a:lnSpc>
              <a:spcAft>
                <a:spcPts val="600"/>
              </a:spcAft>
              <a:buFont typeface="Arial" panose="020B0604020202020204" pitchFamily="34" charset="0"/>
              <a:buChar char="•"/>
            </a:pPr>
            <a:endParaRPr lang="en-US" sz="2200" dirty="0">
              <a:latin typeface="+mn-lt"/>
              <a:cs typeface="Arial" panose="020B0604020202020204" pitchFamily="34" charset="0"/>
            </a:endParaRPr>
          </a:p>
        </p:txBody>
      </p:sp>
      <p:sp>
        <p:nvSpPr>
          <p:cNvPr id="15" name="Title 30">
            <a:extLst>
              <a:ext uri="{FF2B5EF4-FFF2-40B4-BE49-F238E27FC236}">
                <a16:creationId xmlns:a16="http://schemas.microsoft.com/office/drawing/2014/main" id="{19E9F5E9-503D-73A2-575A-6175AB9433A0}"/>
              </a:ext>
            </a:extLst>
          </p:cNvPr>
          <p:cNvSpPr txBox="1">
            <a:spLocks/>
          </p:cNvSpPr>
          <p:nvPr/>
        </p:nvSpPr>
        <p:spPr>
          <a:xfrm>
            <a:off x="188289" y="2286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rPr>
              <a:t>Reading natural systems in context </a:t>
            </a:r>
            <a:br>
              <a:rPr lang="en-US" sz="2000" b="1" dirty="0">
                <a:latin typeface="Times New Roman" panose="02020603050405020304" pitchFamily="18" charset="0"/>
              </a:rPr>
            </a:br>
            <a:endParaRPr lang="en-US" sz="1600" b="1" dirty="0">
              <a:latin typeface="Times New Roman" panose="02020603050405020304" pitchFamily="18" charset="0"/>
            </a:endParaRPr>
          </a:p>
          <a:p>
            <a:pPr>
              <a:spcBef>
                <a:spcPts val="1200"/>
              </a:spcBef>
            </a:pPr>
            <a:r>
              <a:rPr lang="en-US" sz="2400" dirty="0">
                <a:latin typeface="Arial" panose="020B0604020202020204" pitchFamily="34" charset="0"/>
                <a:cs typeface="Arial" panose="020B0604020202020204" pitchFamily="34" charset="0"/>
              </a:rPr>
              <a:t>The communities that spread east and west of the Mediterranean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appear to have all been aggressive learners, and all shared what they learned with their old networks, like:</a:t>
            </a:r>
          </a:p>
        </p:txBody>
      </p:sp>
    </p:spTree>
    <p:extLst>
      <p:ext uri="{BB962C8B-B14F-4D97-AF65-F5344CB8AC3E}">
        <p14:creationId xmlns:p14="http://schemas.microsoft.com/office/powerpoint/2010/main" val="142024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215277" y="714699"/>
            <a:ext cx="9190377"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cs typeface="Times New Roman" panose="02020603050405020304" pitchFamily="18" charset="0"/>
              </a:rPr>
              <a:t>Growing from centers of wealth and innovation all seeking the same thing, creating diverse branches all designed to</a:t>
            </a:r>
            <a:r>
              <a:rPr lang="en-US" sz="2000" dirty="0">
                <a:cs typeface="Times New Roman" panose="02020603050405020304" pitchFamily="18" charset="0"/>
              </a:rPr>
              <a:t> fit together </a:t>
            </a:r>
          </a:p>
          <a:p>
            <a:r>
              <a:rPr lang="en-US" sz="2000" dirty="0">
                <a:cs typeface="Times New Roman" panose="02020603050405020304" pitchFamily="18" charset="0"/>
              </a:rPr>
              <a:t>to extend the original design and work as a whole, </a:t>
            </a:r>
          </a:p>
          <a:p>
            <a:r>
              <a:rPr lang="en-US" sz="2000" dirty="0">
                <a:cs typeface="Times New Roman" panose="02020603050405020304" pitchFamily="18" charset="0"/>
              </a:rPr>
              <a:t>aggressively scouring the Earth for anything it can use</a:t>
            </a:r>
          </a:p>
        </p:txBody>
      </p:sp>
      <p:sp>
        <p:nvSpPr>
          <p:cNvPr id="8" name="Title 30">
            <a:extLst>
              <a:ext uri="{FF2B5EF4-FFF2-40B4-BE49-F238E27FC236}">
                <a16:creationId xmlns:a16="http://schemas.microsoft.com/office/drawing/2014/main" id="{D202AEF0-4AC7-40A7-9989-5E6CDFB93B83}"/>
              </a:ext>
            </a:extLst>
          </p:cNvPr>
          <p:cNvSpPr txBox="1">
            <a:spLocks/>
          </p:cNvSpPr>
          <p:nvPr/>
        </p:nvSpPr>
        <p:spPr>
          <a:xfrm>
            <a:off x="5334000" y="3466810"/>
            <a:ext cx="4191000" cy="3352511"/>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4329" indent="-274329" algn="l">
              <a:lnSpc>
                <a:spcPct val="105000"/>
              </a:lnSpc>
              <a:spcAft>
                <a:spcPts val="600"/>
              </a:spcAft>
              <a:buFont typeface="Arial" panose="020B0604020202020204" pitchFamily="34" charset="0"/>
              <a:buChar char="•"/>
            </a:pPr>
            <a:r>
              <a:rPr lang="en-US" sz="2000" dirty="0">
                <a:latin typeface="+mn-lt"/>
                <a:cs typeface="Arial" panose="020B0604020202020204" pitchFamily="34" charset="0"/>
              </a:rPr>
              <a:t>Note how the curves move all together, with long term growth constants showing local variations are compensated for by the whole. </a:t>
            </a:r>
          </a:p>
          <a:p>
            <a:pPr marL="274329" indent="-274329" algn="l">
              <a:lnSpc>
                <a:spcPct val="105000"/>
              </a:lnSpc>
              <a:spcAft>
                <a:spcPts val="600"/>
              </a:spcAft>
              <a:buFont typeface="Arial" panose="020B0604020202020204" pitchFamily="34" charset="0"/>
              <a:buChar char="•"/>
            </a:pPr>
            <a:r>
              <a:rPr lang="en-US" sz="2000" dirty="0">
                <a:latin typeface="+mn-lt"/>
                <a:cs typeface="Arial" panose="020B0604020202020204" pitchFamily="34" charset="0"/>
              </a:rPr>
              <a:t>The earliest data of rapid modern growth was atmospheric CO2 (line3) growing exponentially with energy use since 1880, extending the growth of the first technological revolutions.</a:t>
            </a:r>
          </a:p>
        </p:txBody>
      </p:sp>
      <p:pic>
        <p:nvPicPr>
          <p:cNvPr id="1026" name="Picture 2">
            <a:extLst>
              <a:ext uri="{FF2B5EF4-FFF2-40B4-BE49-F238E27FC236}">
                <a16:creationId xmlns:a16="http://schemas.microsoft.com/office/drawing/2014/main" id="{D592C7B0-2143-41A5-BB05-427B593B6C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 r="-26"/>
          <a:stretch/>
        </p:blipFill>
        <p:spPr bwMode="auto">
          <a:xfrm>
            <a:off x="384480" y="3519363"/>
            <a:ext cx="4797120" cy="35672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2CF64C48-3696-4496-7651-FDAE8E7B7F59}"/>
              </a:ext>
            </a:extLst>
          </p:cNvPr>
          <p:cNvSpPr txBox="1">
            <a:spLocks/>
          </p:cNvSpPr>
          <p:nvPr/>
        </p:nvSpPr>
        <p:spPr>
          <a:xfrm>
            <a:off x="9245997" y="130253"/>
            <a:ext cx="319314"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13</a:t>
            </a:fld>
            <a:endParaRPr lang="en-US" sz="1219" dirty="0"/>
          </a:p>
        </p:txBody>
      </p:sp>
      <p:sp>
        <p:nvSpPr>
          <p:cNvPr id="10" name="Title 30">
            <a:extLst>
              <a:ext uri="{FF2B5EF4-FFF2-40B4-BE49-F238E27FC236}">
                <a16:creationId xmlns:a16="http://schemas.microsoft.com/office/drawing/2014/main" id="{D1020936-9EBA-9438-AC1C-976E951CBFDB}"/>
              </a:ext>
            </a:extLst>
          </p:cNvPr>
          <p:cNvSpPr txBox="1">
            <a:spLocks/>
          </p:cNvSpPr>
          <p:nvPr/>
        </p:nvSpPr>
        <p:spPr>
          <a:xfrm>
            <a:off x="188289" y="2286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rPr>
              <a:t>Reading the Economy’s Design, Centers, and Connections</a:t>
            </a:r>
          </a:p>
        </p:txBody>
      </p:sp>
      <p:sp>
        <p:nvSpPr>
          <p:cNvPr id="19" name="Title 30">
            <a:extLst>
              <a:ext uri="{FF2B5EF4-FFF2-40B4-BE49-F238E27FC236}">
                <a16:creationId xmlns:a16="http://schemas.microsoft.com/office/drawing/2014/main" id="{AC026F8B-AD23-0208-6B84-ED8355B61D95}"/>
              </a:ext>
            </a:extLst>
          </p:cNvPr>
          <p:cNvSpPr txBox="1">
            <a:spLocks/>
          </p:cNvSpPr>
          <p:nvPr/>
        </p:nvSpPr>
        <p:spPr>
          <a:xfrm>
            <a:off x="384480" y="2227087"/>
            <a:ext cx="9021174" cy="439913"/>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0070C0"/>
                </a:solidFill>
                <a:cs typeface="Times New Roman" panose="02020603050405020304" pitchFamily="18" charset="0"/>
              </a:rPr>
              <a:t>… but not self-limiting, so less able to chart its future or sense threats to itself and its planet than a snow flakes or a slime mold.</a:t>
            </a:r>
          </a:p>
        </p:txBody>
      </p:sp>
      <p:sp>
        <p:nvSpPr>
          <p:cNvPr id="20" name="Title 30">
            <a:extLst>
              <a:ext uri="{FF2B5EF4-FFF2-40B4-BE49-F238E27FC236}">
                <a16:creationId xmlns:a16="http://schemas.microsoft.com/office/drawing/2014/main" id="{4B24B8AA-4BB5-49D4-5C78-945E0EA8713E}"/>
              </a:ext>
            </a:extLst>
          </p:cNvPr>
          <p:cNvSpPr txBox="1">
            <a:spLocks/>
          </p:cNvSpPr>
          <p:nvPr/>
        </p:nvSpPr>
        <p:spPr>
          <a:xfrm>
            <a:off x="851098" y="3176173"/>
            <a:ext cx="3873301" cy="571790"/>
          </a:xfrm>
          <a:prstGeom prst="rect">
            <a:avLst/>
          </a:prstGeom>
          <a:solidFill>
            <a:schemeClr val="bg1"/>
          </a:solidFill>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300"/>
              </a:lnSpc>
              <a:spcAft>
                <a:spcPts val="600"/>
              </a:spcAft>
            </a:pPr>
            <a:r>
              <a:rPr lang="en-US" sz="1900" dirty="0">
                <a:latin typeface="+mn-lt"/>
                <a:cs typeface="Arial" panose="020B0604020202020204" pitchFamily="34" charset="0"/>
              </a:rPr>
              <a:t>Growth constants of the world economy moving all together</a:t>
            </a:r>
          </a:p>
        </p:txBody>
      </p:sp>
    </p:spTree>
    <p:extLst>
      <p:ext uri="{BB962C8B-B14F-4D97-AF65-F5344CB8AC3E}">
        <p14:creationId xmlns:p14="http://schemas.microsoft.com/office/powerpoint/2010/main" val="2493842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1765"/>
          </a:schemeClr>
        </a:solidFill>
        <a:effectLst/>
      </p:bgPr>
    </p:bg>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188289" y="54806"/>
            <a:ext cx="9395289" cy="630994"/>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2800" b="1" dirty="0">
                <a:effectLst/>
                <a:latin typeface="Times New Roman" panose="02020603050405020304" pitchFamily="18" charset="0"/>
                <a:ea typeface="Times New Roman" panose="02020603050405020304" pitchFamily="18" charset="0"/>
              </a:rPr>
              <a:t>GST</a:t>
            </a:r>
            <a:r>
              <a:rPr lang="en-US" sz="2400" b="1" dirty="0">
                <a:effectLst/>
                <a:latin typeface="Times New Roman" panose="02020603050405020304" pitchFamily="18" charset="0"/>
                <a:ea typeface="Times New Roman" panose="02020603050405020304" pitchFamily="18" charset="0"/>
              </a:rPr>
              <a:t>/n – </a:t>
            </a:r>
            <a:r>
              <a:rPr lang="en-US" sz="2800" b="1" dirty="0">
                <a:effectLst/>
                <a:latin typeface="Times New Roman" panose="02020603050405020304" pitchFamily="18" charset="0"/>
                <a:ea typeface="Times New Roman" panose="02020603050405020304" pitchFamily="18" charset="0"/>
              </a:rPr>
              <a:t>A</a:t>
            </a:r>
            <a:r>
              <a:rPr lang="en-US" sz="2400" b="1"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G</a:t>
            </a:r>
            <a:r>
              <a:rPr lang="en-US" sz="2400" b="1" dirty="0">
                <a:effectLst/>
                <a:latin typeface="Times New Roman" panose="02020603050405020304" pitchFamily="18" charset="0"/>
                <a:ea typeface="Times New Roman" panose="02020603050405020304" pitchFamily="18" charset="0"/>
              </a:rPr>
              <a:t>eneral </a:t>
            </a:r>
            <a:r>
              <a:rPr lang="en-US" sz="2800" b="1" dirty="0">
                <a:effectLst/>
                <a:latin typeface="Times New Roman" panose="02020603050405020304" pitchFamily="18" charset="0"/>
                <a:ea typeface="Times New Roman" panose="02020603050405020304" pitchFamily="18" charset="0"/>
              </a:rPr>
              <a:t>S</a:t>
            </a:r>
            <a:r>
              <a:rPr lang="en-US" sz="2400" b="1" dirty="0">
                <a:effectLst/>
                <a:latin typeface="Times New Roman" panose="02020603050405020304" pitchFamily="18" charset="0"/>
                <a:ea typeface="Times New Roman" panose="02020603050405020304" pitchFamily="18" charset="0"/>
              </a:rPr>
              <a:t>ystems </a:t>
            </a:r>
            <a:r>
              <a:rPr lang="en-US" sz="2800" b="1" dirty="0">
                <a:effectLst/>
                <a:latin typeface="Times New Roman" panose="02020603050405020304" pitchFamily="18" charset="0"/>
                <a:ea typeface="Times New Roman" panose="02020603050405020304" pitchFamily="18" charset="0"/>
              </a:rPr>
              <a:t>V</a:t>
            </a:r>
            <a:r>
              <a:rPr lang="en-US" sz="2400" b="1" dirty="0">
                <a:effectLst/>
                <a:latin typeface="Times New Roman" panose="02020603050405020304" pitchFamily="18" charset="0"/>
                <a:ea typeface="Times New Roman" panose="02020603050405020304" pitchFamily="18" charset="0"/>
              </a:rPr>
              <a:t>iew of </a:t>
            </a:r>
            <a:r>
              <a:rPr lang="en-US" sz="2800" b="1" dirty="0">
                <a:effectLst/>
                <a:latin typeface="Times New Roman" panose="02020603050405020304" pitchFamily="18" charset="0"/>
                <a:ea typeface="Times New Roman" panose="02020603050405020304" pitchFamily="18" charset="0"/>
              </a:rPr>
              <a:t>S</a:t>
            </a:r>
            <a:r>
              <a:rPr lang="en-US" sz="2400" b="1" dirty="0">
                <a:effectLst/>
                <a:latin typeface="Times New Roman" panose="02020603050405020304" pitchFamily="18" charset="0"/>
                <a:ea typeface="Times New Roman" panose="02020603050405020304" pitchFamily="18" charset="0"/>
              </a:rPr>
              <a:t>ystems </a:t>
            </a:r>
            <a:r>
              <a:rPr lang="en-US" sz="2800" b="1" dirty="0">
                <a:latin typeface="Times New Roman" panose="02020603050405020304" pitchFamily="18" charset="0"/>
                <a:ea typeface="Times New Roman" panose="02020603050405020304" pitchFamily="18" charset="0"/>
              </a:rPr>
              <a:t>I</a:t>
            </a:r>
            <a:r>
              <a:rPr lang="en-US" sz="2400" b="1" dirty="0">
                <a:effectLst/>
                <a:latin typeface="Times New Roman" panose="02020603050405020304" pitchFamily="18" charset="0"/>
                <a:ea typeface="Times New Roman" panose="02020603050405020304" pitchFamily="18" charset="0"/>
              </a:rPr>
              <a:t>n</a:t>
            </a:r>
            <a:r>
              <a:rPr lang="en-US" sz="2400" b="1" dirty="0">
                <a:effectLst/>
                <a:latin typeface="News Gothic MT" panose="020B0504020203020204" pitchFamily="34" charset="0"/>
                <a:ea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rPr>
              <a:t>C</a:t>
            </a:r>
            <a:r>
              <a:rPr lang="en-US" sz="2400" b="1" dirty="0">
                <a:effectLst/>
                <a:latin typeface="Times New Roman" panose="02020603050405020304" pitchFamily="18" charset="0"/>
                <a:ea typeface="Times New Roman" panose="02020603050405020304" pitchFamily="18" charset="0"/>
              </a:rPr>
              <a:t>ontext</a:t>
            </a: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cs typeface="Times New Roman" panose="02020603050405020304" pitchFamily="18" charset="0"/>
              </a:rPr>
              <a:t>Weaving Abstract &amp; Contextual Systems:</a:t>
            </a:r>
          </a:p>
          <a:p>
            <a:r>
              <a:rPr lang="en-US" sz="2000" dirty="0">
                <a:cs typeface="Times New Roman" panose="02020603050405020304" pitchFamily="18" charset="0"/>
              </a:rPr>
              <a:t>Telling Them Apart – &amp; – Aligning Their Parts </a:t>
            </a:r>
          </a:p>
        </p:txBody>
      </p:sp>
      <p:grpSp>
        <p:nvGrpSpPr>
          <p:cNvPr id="12" name="Group 11">
            <a:extLst>
              <a:ext uri="{FF2B5EF4-FFF2-40B4-BE49-F238E27FC236}">
                <a16:creationId xmlns:a16="http://schemas.microsoft.com/office/drawing/2014/main" id="{E47AAFFC-C721-4D0A-8117-ECD0D10C8EF6}"/>
              </a:ext>
            </a:extLst>
          </p:cNvPr>
          <p:cNvGrpSpPr/>
          <p:nvPr/>
        </p:nvGrpSpPr>
        <p:grpSpPr>
          <a:xfrm>
            <a:off x="0" y="6823075"/>
            <a:ext cx="9753600" cy="492125"/>
            <a:chOff x="0" y="6823075"/>
            <a:chExt cx="9753600" cy="492125"/>
          </a:xfrm>
        </p:grpSpPr>
        <p:sp>
          <p:nvSpPr>
            <p:cNvPr id="13" name="Title 1">
              <a:extLst>
                <a:ext uri="{FF2B5EF4-FFF2-40B4-BE49-F238E27FC236}">
                  <a16:creationId xmlns:a16="http://schemas.microsoft.com/office/drawing/2014/main" id="{3694FC3A-40B7-C57B-B888-9F7BF0EFF8CE}"/>
                </a:ext>
              </a:extLst>
            </p:cNvPr>
            <p:cNvSpPr txBox="1">
              <a:spLocks/>
            </p:cNvSpPr>
            <p:nvPr/>
          </p:nvSpPr>
          <p:spPr>
            <a:xfrm>
              <a:off x="0" y="6823075"/>
              <a:ext cx="9753600" cy="492125"/>
            </a:xfrm>
            <a:prstGeom prst="rect">
              <a:avLst/>
            </a:prstGeom>
            <a:solidFill>
              <a:schemeClr val="bg1">
                <a:lumMod val="95000"/>
              </a:schemeClr>
            </a:solidFill>
          </p:spPr>
          <p:txBody>
            <a:bodyPr vert="horz" lIns="73152" tIns="36576" rIns="73152" bIns="3657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4806950" algn="ctr"/>
                  <a:tab pos="8636000" algn="r"/>
                </a:tabLst>
              </a:pPr>
              <a:r>
                <a:rPr lang="en-US" sz="1600" dirty="0"/>
                <a:t>    </a:t>
              </a:r>
              <a:r>
                <a:rPr lang="en-US" sz="1700" dirty="0"/>
                <a:t>Jessie Henshaw	Natural Systems Design Science	</a:t>
              </a:r>
              <a:r>
                <a:rPr lang="en-US" sz="1400" dirty="0"/>
                <a:t> sy@synapse9.com</a:t>
              </a:r>
              <a:endParaRPr lang="en-US" sz="1700" dirty="0"/>
            </a:p>
            <a:p>
              <a:pPr algn="l"/>
              <a:r>
                <a:rPr lang="en-US" sz="600" dirty="0"/>
                <a:t> </a:t>
              </a:r>
            </a:p>
          </p:txBody>
        </p:sp>
        <p:pic>
          <p:nvPicPr>
            <p:cNvPr id="15" name="Picture 14">
              <a:extLst>
                <a:ext uri="{FF2B5EF4-FFF2-40B4-BE49-F238E27FC236}">
                  <a16:creationId xmlns:a16="http://schemas.microsoft.com/office/drawing/2014/main" id="{99CC6AA7-54FE-5745-F148-1A2D98C7B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8167" y="6868231"/>
              <a:ext cx="696834" cy="315867"/>
            </a:xfrm>
            <a:prstGeom prst="rect">
              <a:avLst/>
            </a:prstGeom>
          </p:spPr>
        </p:pic>
      </p:grpSp>
      <p:sp>
        <p:nvSpPr>
          <p:cNvPr id="8" name="Title 30">
            <a:extLst>
              <a:ext uri="{FF2B5EF4-FFF2-40B4-BE49-F238E27FC236}">
                <a16:creationId xmlns:a16="http://schemas.microsoft.com/office/drawing/2014/main" id="{F3BB2536-D9E6-C4B3-6A26-01A9D83ED9B0}"/>
              </a:ext>
            </a:extLst>
          </p:cNvPr>
          <p:cNvSpPr txBox="1">
            <a:spLocks/>
          </p:cNvSpPr>
          <p:nvPr/>
        </p:nvSpPr>
        <p:spPr>
          <a:xfrm>
            <a:off x="133346" y="2590800"/>
            <a:ext cx="9525001" cy="333531"/>
          </a:xfrm>
          <a:prstGeom prst="rect">
            <a:avLst/>
          </a:prstGeom>
          <a:solidFill>
            <a:schemeClr val="bg1"/>
          </a:solidFill>
        </p:spPr>
        <p:txBody>
          <a:bodyPr vert="horz" lIns="73152" tIns="0" rIns="73152"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400"/>
              </a:lnSpc>
              <a:spcBef>
                <a:spcPts val="0"/>
              </a:spcBef>
              <a:spcAft>
                <a:spcPts val="1800"/>
              </a:spcAft>
            </a:pPr>
            <a:r>
              <a:rPr lang="en-US" sz="2400" dirty="0">
                <a:cs typeface="Times New Roman" panose="02020603050405020304" pitchFamily="18" charset="0"/>
              </a:rPr>
              <a:t> </a:t>
            </a:r>
            <a:r>
              <a:rPr lang="en-US" sz="2400" dirty="0">
                <a:latin typeface="Times New Roman" panose="02020603050405020304" pitchFamily="18" charset="0"/>
                <a:ea typeface="Cambria" panose="02040503050406030204" pitchFamily="18" charset="0"/>
                <a:cs typeface="Times New Roman" panose="02020603050405020304" pitchFamily="18" charset="0"/>
              </a:rPr>
              <a:t>And a bit of the materiality that could change our world’s course </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itle 30">
            <a:extLst>
              <a:ext uri="{FF2B5EF4-FFF2-40B4-BE49-F238E27FC236}">
                <a16:creationId xmlns:a16="http://schemas.microsoft.com/office/drawing/2014/main" id="{0ACC4E12-EAE7-E082-8A22-86195C1F29A0}"/>
              </a:ext>
            </a:extLst>
          </p:cNvPr>
          <p:cNvSpPr txBox="1">
            <a:spLocks/>
          </p:cNvSpPr>
          <p:nvPr/>
        </p:nvSpPr>
        <p:spPr>
          <a:xfrm>
            <a:off x="1295400" y="3200400"/>
            <a:ext cx="6896095" cy="333531"/>
          </a:xfrm>
          <a:prstGeom prst="rect">
            <a:avLst/>
          </a:prstGeom>
          <a:solidFill>
            <a:schemeClr val="bg1"/>
          </a:solidFill>
        </p:spPr>
        <p:txBody>
          <a:bodyPr vert="horz" lIns="73152" tIns="0" rIns="73152"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ts val="2400"/>
              </a:lnSpc>
              <a:spcBef>
                <a:spcPts val="0"/>
              </a:spcBef>
              <a:spcAft>
                <a:spcPts val="1200"/>
              </a:spcAft>
            </a:pPr>
            <a:r>
              <a:rPr lang="en-US" sz="2000" i="1" dirty="0">
                <a:cs typeface="Times New Roman" panose="02020603050405020304" pitchFamily="18" charset="0"/>
              </a:rPr>
              <a:t>It seems that civilization is beginning to collapse because, as Keynes and many others have noticed, investing in endless compound growth is pushing all our systems to the limits of their coherence and resilience, so they misbehave. </a:t>
            </a:r>
            <a:r>
              <a:rPr lang="en-US" sz="2000" i="1" dirty="0">
                <a:latin typeface="News Gothic MT" panose="020B0504020203020204" pitchFamily="34" charset="0"/>
                <a:cs typeface="Times New Roman" panose="02020603050405020304" pitchFamily="18" charset="0"/>
              </a:rPr>
              <a:t>— </a:t>
            </a:r>
            <a:r>
              <a:rPr lang="en-US" sz="2000" i="1" dirty="0">
                <a:cs typeface="Times New Roman" panose="02020603050405020304" pitchFamily="18" charset="0"/>
              </a:rPr>
              <a:t>We all know that happens to any system pushed too far already.</a:t>
            </a:r>
          </a:p>
          <a:p>
            <a:pPr>
              <a:lnSpc>
                <a:spcPts val="2400"/>
              </a:lnSpc>
              <a:spcBef>
                <a:spcPts val="0"/>
              </a:spcBef>
              <a:spcAft>
                <a:spcPts val="600"/>
              </a:spcAft>
            </a:pPr>
            <a:r>
              <a:rPr lang="en-US" sz="2000" i="1" dirty="0">
                <a:cs typeface="Times New Roman" panose="02020603050405020304" pitchFamily="18" charset="0"/>
              </a:rPr>
              <a:t>The needed materiality is</a:t>
            </a:r>
          </a:p>
          <a:p>
            <a:pPr marL="342900" indent="-342900">
              <a:lnSpc>
                <a:spcPts val="2400"/>
              </a:lnSpc>
              <a:spcBef>
                <a:spcPts val="0"/>
              </a:spcBef>
              <a:spcAft>
                <a:spcPts val="600"/>
              </a:spcAft>
              <a:buAutoNum type="arabicPeriod"/>
            </a:pPr>
            <a:r>
              <a:rPr lang="en-US" sz="2000" i="1" dirty="0">
                <a:cs typeface="Times New Roman" panose="02020603050405020304" pitchFamily="18" charset="0"/>
              </a:rPr>
              <a:t>Taper off compounding to slow the collapse, and 2. </a:t>
            </a:r>
          </a:p>
          <a:p>
            <a:pPr marL="342900" indent="-342900">
              <a:lnSpc>
                <a:spcPts val="2400"/>
              </a:lnSpc>
              <a:spcBef>
                <a:spcPts val="0"/>
              </a:spcBef>
              <a:spcAft>
                <a:spcPts val="1800"/>
              </a:spcAft>
              <a:buAutoNum type="arabicPeriod"/>
            </a:pPr>
            <a:r>
              <a:rPr lang="en-US" sz="2000" i="1" dirty="0">
                <a:cs typeface="Times New Roman" panose="02020603050405020304" pitchFamily="18" charset="0"/>
              </a:rPr>
              <a:t>Ramp up investing our time and resources in other things</a:t>
            </a:r>
          </a:p>
        </p:txBody>
      </p:sp>
      <p:sp>
        <p:nvSpPr>
          <p:cNvPr id="2" name="Title 30">
            <a:extLst>
              <a:ext uri="{FF2B5EF4-FFF2-40B4-BE49-F238E27FC236}">
                <a16:creationId xmlns:a16="http://schemas.microsoft.com/office/drawing/2014/main" id="{0E522D16-6202-6E20-6E16-2A0655B33073}"/>
              </a:ext>
            </a:extLst>
          </p:cNvPr>
          <p:cNvSpPr txBox="1">
            <a:spLocks/>
          </p:cNvSpPr>
          <p:nvPr/>
        </p:nvSpPr>
        <p:spPr>
          <a:xfrm>
            <a:off x="952500" y="6105369"/>
            <a:ext cx="7772400" cy="333531"/>
          </a:xfrm>
          <a:prstGeom prst="rect">
            <a:avLst/>
          </a:prstGeom>
          <a:solidFill>
            <a:schemeClr val="bg1"/>
          </a:solidFill>
        </p:spPr>
        <p:txBody>
          <a:bodyPr vert="horz" lIns="73152" tIns="0" rIns="73152"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400"/>
              </a:lnSpc>
              <a:spcBef>
                <a:spcPts val="0"/>
              </a:spcBef>
              <a:spcAft>
                <a:spcPts val="1200"/>
              </a:spcAft>
            </a:pPr>
            <a:r>
              <a:rPr lang="en-US" sz="2400" b="1" dirty="0">
                <a:latin typeface="Times New Roman" panose="02020603050405020304" pitchFamily="18" charset="0"/>
                <a:ea typeface="Cambria" panose="02040503050406030204" pitchFamily="18" charset="0"/>
                <a:cs typeface="Times New Roman" panose="02020603050405020304" pitchFamily="18" charset="0"/>
              </a:rPr>
              <a:t>to profit from the care of our cultures and our world</a:t>
            </a:r>
            <a:endParaRPr lang="en-US" sz="2800" b="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315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a:extLst>
              <a:ext uri="{FF2B5EF4-FFF2-40B4-BE49-F238E27FC236}">
                <a16:creationId xmlns:a16="http://schemas.microsoft.com/office/drawing/2014/main" id="{634363E0-207C-5DC3-9602-E1D26C674093}"/>
              </a:ext>
            </a:extLst>
          </p:cNvPr>
          <p:cNvSpPr txBox="1">
            <a:spLocks/>
          </p:cNvSpPr>
          <p:nvPr/>
        </p:nvSpPr>
        <p:spPr>
          <a:xfrm>
            <a:off x="455692" y="6172200"/>
            <a:ext cx="8827348" cy="554516"/>
          </a:xfrm>
          <a:prstGeom prst="rect">
            <a:avLst/>
          </a:prstGeom>
        </p:spPr>
        <p:txBody>
          <a:bodyPr vert="horz" lIns="97536" tIns="48769" rIns="97536" bIns="48769"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tabLst>
                <a:tab pos="3892550" algn="r"/>
                <a:tab pos="4806950" algn="l"/>
              </a:tabLst>
            </a:pPr>
            <a:r>
              <a:rPr lang="en-US" sz="1492" dirty="0">
                <a:latin typeface="Arial" panose="020B0604020202020204" pitchFamily="34" charset="0"/>
                <a:cs typeface="Arial" panose="020B0604020202020204" pitchFamily="34" charset="0"/>
              </a:rPr>
              <a:t>	ISSS 2022 Slide Sets and Paper	</a:t>
            </a:r>
            <a:r>
              <a:rPr lang="en-US" sz="1492" dirty="0">
                <a:latin typeface="Arial" panose="020B0604020202020204" pitchFamily="34" charset="0"/>
                <a:cs typeface="Arial" panose="020B0604020202020204" pitchFamily="34" charset="0"/>
                <a:hlinkClick r:id="rId3"/>
              </a:rPr>
              <a:t>https://synapse9.com/_ISSS-24 </a:t>
            </a:r>
            <a:endParaRPr lang="en-US" sz="1492" dirty="0">
              <a:latin typeface="Arial" panose="020B0604020202020204" pitchFamily="34" charset="0"/>
              <a:cs typeface="Arial" panose="020B0604020202020204" pitchFamily="34" charset="0"/>
            </a:endParaRPr>
          </a:p>
          <a:p>
            <a:pPr algn="l">
              <a:lnSpc>
                <a:spcPct val="120000"/>
              </a:lnSpc>
              <a:tabLst>
                <a:tab pos="3892550" algn="r"/>
                <a:tab pos="4806950" algn="l"/>
              </a:tabLst>
            </a:pPr>
            <a:r>
              <a:rPr lang="en-US" sz="1492" dirty="0">
                <a:latin typeface="Arial" panose="020B0604020202020204" pitchFamily="34" charset="0"/>
                <a:cs typeface="Arial" panose="020B0604020202020204" pitchFamily="34" charset="0"/>
              </a:rPr>
              <a:t>	Contact &amp; Research	</a:t>
            </a:r>
            <a:r>
              <a:rPr lang="en-US" sz="1492" dirty="0">
                <a:latin typeface="Arial" panose="020B0604020202020204" pitchFamily="34" charset="0"/>
                <a:cs typeface="Arial" panose="020B0604020202020204" pitchFamily="34" charset="0"/>
                <a:hlinkClick r:id="rId4"/>
              </a:rPr>
              <a:t>https://synapse9.com/signals/</a:t>
            </a:r>
            <a:r>
              <a:rPr lang="en-US" sz="1492" dirty="0">
                <a:latin typeface="Arial" panose="020B0604020202020204" pitchFamily="34" charset="0"/>
                <a:cs typeface="Arial" panose="020B0604020202020204" pitchFamily="34" charset="0"/>
              </a:rPr>
              <a:t>  </a:t>
            </a:r>
          </a:p>
          <a:p>
            <a:pPr algn="l">
              <a:lnSpc>
                <a:spcPct val="120000"/>
              </a:lnSpc>
              <a:tabLst>
                <a:tab pos="2682244" algn="r"/>
              </a:tabLst>
            </a:pPr>
            <a:endParaRPr lang="en-US" sz="1492"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F79D200-74CE-2754-A960-C16CBA96BF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826" y="3103265"/>
            <a:ext cx="1203949" cy="554516"/>
          </a:xfrm>
          <a:prstGeom prst="rect">
            <a:avLst/>
          </a:prstGeom>
        </p:spPr>
      </p:pic>
      <p:sp>
        <p:nvSpPr>
          <p:cNvPr id="6" name="Title 1">
            <a:extLst>
              <a:ext uri="{FF2B5EF4-FFF2-40B4-BE49-F238E27FC236}">
                <a16:creationId xmlns:a16="http://schemas.microsoft.com/office/drawing/2014/main" id="{4BF993DD-48AF-F435-7013-0CE00AE481ED}"/>
              </a:ext>
            </a:extLst>
          </p:cNvPr>
          <p:cNvSpPr txBox="1">
            <a:spLocks/>
          </p:cNvSpPr>
          <p:nvPr/>
        </p:nvSpPr>
        <p:spPr>
          <a:xfrm>
            <a:off x="170022" y="138480"/>
            <a:ext cx="4249578" cy="406400"/>
          </a:xfrm>
          <a:prstGeom prst="rect">
            <a:avLst/>
          </a:prstGeom>
        </p:spPr>
        <p:txBody>
          <a:bodyPr vert="horz" lIns="97536" tIns="48769" rIns="97536" bIns="48769"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l">
              <a:tabLst>
                <a:tab pos="9392934" algn="r"/>
              </a:tabLst>
            </a:pPr>
            <a:r>
              <a:rPr lang="en-US" sz="2133" dirty="0">
                <a:solidFill>
                  <a:schemeClr val="bg1">
                    <a:lumMod val="75000"/>
                  </a:schemeClr>
                </a:solidFill>
              </a:rPr>
              <a:t>New Science for Natural Systems  	</a:t>
            </a:r>
          </a:p>
        </p:txBody>
      </p:sp>
      <p:grpSp>
        <p:nvGrpSpPr>
          <p:cNvPr id="2" name="Group 1">
            <a:extLst>
              <a:ext uri="{FF2B5EF4-FFF2-40B4-BE49-F238E27FC236}">
                <a16:creationId xmlns:a16="http://schemas.microsoft.com/office/drawing/2014/main" id="{7CC781D4-B94E-55DA-3881-2A5611FC7430}"/>
              </a:ext>
            </a:extLst>
          </p:cNvPr>
          <p:cNvGrpSpPr/>
          <p:nvPr/>
        </p:nvGrpSpPr>
        <p:grpSpPr>
          <a:xfrm>
            <a:off x="0" y="6860246"/>
            <a:ext cx="9753600" cy="492125"/>
            <a:chOff x="0" y="6860246"/>
            <a:chExt cx="9753600" cy="492125"/>
          </a:xfrm>
        </p:grpSpPr>
        <p:sp>
          <p:nvSpPr>
            <p:cNvPr id="13" name="Title 1">
              <a:extLst>
                <a:ext uri="{FF2B5EF4-FFF2-40B4-BE49-F238E27FC236}">
                  <a16:creationId xmlns:a16="http://schemas.microsoft.com/office/drawing/2014/main" id="{DD7709B5-AD70-8ED8-3D19-6352CA7B91FE}"/>
                </a:ext>
              </a:extLst>
            </p:cNvPr>
            <p:cNvSpPr txBox="1">
              <a:spLocks/>
            </p:cNvSpPr>
            <p:nvPr/>
          </p:nvSpPr>
          <p:spPr>
            <a:xfrm>
              <a:off x="0" y="6860246"/>
              <a:ext cx="9753600" cy="492125"/>
            </a:xfrm>
            <a:prstGeom prst="rect">
              <a:avLst/>
            </a:prstGeom>
            <a:solidFill>
              <a:schemeClr val="bg1">
                <a:lumMod val="95000"/>
              </a:schemeClr>
            </a:solidFill>
          </p:spPr>
          <p:txBody>
            <a:bodyPr vert="horz" lIns="73152" tIns="36576" rIns="73152" bIns="3657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4806950" algn="ctr"/>
                </a:tabLst>
              </a:pPr>
              <a:r>
                <a:rPr lang="en-US" sz="1600" dirty="0"/>
                <a:t>    </a:t>
              </a:r>
              <a:r>
                <a:rPr lang="en-US" sz="1700" dirty="0"/>
                <a:t>Jessie Henshaw   	Natural Systems Design Science</a:t>
              </a:r>
            </a:p>
            <a:p>
              <a:pPr algn="l"/>
              <a:r>
                <a:rPr lang="en-US" sz="600" dirty="0">
                  <a:solidFill>
                    <a:schemeClr val="bg1">
                      <a:lumMod val="65000"/>
                    </a:schemeClr>
                  </a:solidFill>
                </a:rPr>
                <a:t> </a:t>
              </a:r>
            </a:p>
          </p:txBody>
        </p:sp>
        <p:pic>
          <p:nvPicPr>
            <p:cNvPr id="14" name="Picture 13">
              <a:extLst>
                <a:ext uri="{FF2B5EF4-FFF2-40B4-BE49-F238E27FC236}">
                  <a16:creationId xmlns:a16="http://schemas.microsoft.com/office/drawing/2014/main" id="{65ECCE3C-E0D5-A6FC-D681-BBBF334FA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2885" y="6923133"/>
              <a:ext cx="696834" cy="315867"/>
            </a:xfrm>
            <a:prstGeom prst="rect">
              <a:avLst/>
            </a:prstGeom>
          </p:spPr>
        </p:pic>
      </p:grpSp>
      <p:sp>
        <p:nvSpPr>
          <p:cNvPr id="15" name="Title 30">
            <a:extLst>
              <a:ext uri="{FF2B5EF4-FFF2-40B4-BE49-F238E27FC236}">
                <a16:creationId xmlns:a16="http://schemas.microsoft.com/office/drawing/2014/main" id="{33967A2C-3248-FB1A-33DA-ADE3E6CC5BF2}"/>
              </a:ext>
            </a:extLst>
          </p:cNvPr>
          <p:cNvSpPr txBox="1">
            <a:spLocks/>
          </p:cNvSpPr>
          <p:nvPr/>
        </p:nvSpPr>
        <p:spPr>
          <a:xfrm>
            <a:off x="470560" y="5842000"/>
            <a:ext cx="8827348" cy="406400"/>
          </a:xfrm>
          <a:prstGeom prst="rect">
            <a:avLst/>
          </a:prstGeom>
        </p:spPr>
        <p:txBody>
          <a:bodyPr vert="horz" lIns="97536" tIns="48769" rIns="97536" bIns="48769"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tabLst>
                <a:tab pos="3892550" algn="r"/>
                <a:tab pos="4806950" algn="l"/>
              </a:tabLst>
            </a:pPr>
            <a:r>
              <a:rPr lang="en-US" sz="1600" dirty="0">
                <a:latin typeface="Times New Roman" panose="02020603050405020304" pitchFamily="18" charset="0"/>
                <a:cs typeface="Times New Roman" panose="02020603050405020304" pitchFamily="18" charset="0"/>
              </a:rPr>
              <a:t>Resource Links, Additional Topics Below</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1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0">
            <a:extLst>
              <a:ext uri="{FF2B5EF4-FFF2-40B4-BE49-F238E27FC236}">
                <a16:creationId xmlns:a16="http://schemas.microsoft.com/office/drawing/2014/main" id="{23388BEA-ED3B-4969-B773-4E81B620B01E}"/>
              </a:ext>
            </a:extLst>
          </p:cNvPr>
          <p:cNvSpPr txBox="1">
            <a:spLocks/>
          </p:cNvSpPr>
          <p:nvPr/>
        </p:nvSpPr>
        <p:spPr>
          <a:xfrm>
            <a:off x="5359072" y="3422793"/>
            <a:ext cx="4206239" cy="3330363"/>
          </a:xfrm>
          <a:prstGeom prst="rect">
            <a:avLst/>
          </a:prstGeom>
        </p:spPr>
        <p:txBody>
          <a:bodyPr vert="horz" lIns="0" tIns="36576" rIns="0"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4329" indent="-274329" algn="l">
              <a:lnSpc>
                <a:spcPct val="105000"/>
              </a:lnSpc>
              <a:spcAft>
                <a:spcPts val="600"/>
              </a:spcAft>
              <a:buFont typeface="Arial" panose="020B0604020202020204" pitchFamily="34" charset="0"/>
              <a:buChar char="•"/>
            </a:pPr>
            <a:r>
              <a:rPr lang="en-US" sz="2000" dirty="0">
                <a:latin typeface="+mn-lt"/>
                <a:cs typeface="Arial" panose="020B0604020202020204" pitchFamily="34" charset="0"/>
              </a:rPr>
              <a:t>The rapid growth of a lasting new relationship is exciting but ends in confirming it is worth perfecting</a:t>
            </a:r>
          </a:p>
          <a:p>
            <a:pPr marL="274329" indent="-274329" algn="l">
              <a:lnSpc>
                <a:spcPct val="105000"/>
              </a:lnSpc>
              <a:spcAft>
                <a:spcPts val="600"/>
              </a:spcAft>
              <a:buFont typeface="Arial" panose="020B0604020202020204" pitchFamily="34" charset="0"/>
              <a:buChar char="•"/>
            </a:pPr>
            <a:r>
              <a:rPr lang="en-US" sz="2000" dirty="0">
                <a:latin typeface="+mn-lt"/>
                <a:cs typeface="Arial" panose="020B0604020202020204" pitchFamily="34" charset="0"/>
              </a:rPr>
              <a:t>It’s the same for the birth of a child nature’s recognition that the fully formed but very undeveloped new life is worth perfecting.</a:t>
            </a:r>
          </a:p>
          <a:p>
            <a:pPr marL="274329" indent="-274329" algn="l">
              <a:lnSpc>
                <a:spcPct val="105000"/>
              </a:lnSpc>
              <a:spcAft>
                <a:spcPts val="600"/>
              </a:spcAft>
              <a:buFont typeface="Arial" panose="020B0604020202020204" pitchFamily="34" charset="0"/>
              <a:buChar char="•"/>
            </a:pPr>
            <a:r>
              <a:rPr lang="en-US" sz="2000" dirty="0">
                <a:latin typeface="+mn-lt"/>
                <a:cs typeface="Arial" panose="020B0604020202020204" pitchFamily="34" charset="0"/>
              </a:rPr>
              <a:t>So for perfecting human development should we just start spending on caring for what we have?</a:t>
            </a:r>
          </a:p>
        </p:txBody>
      </p:sp>
      <p:sp>
        <p:nvSpPr>
          <p:cNvPr id="14" name="Slide Number Placeholder 1">
            <a:extLst>
              <a:ext uri="{FF2B5EF4-FFF2-40B4-BE49-F238E27FC236}">
                <a16:creationId xmlns:a16="http://schemas.microsoft.com/office/drawing/2014/main" id="{7D47CF1C-C0BD-66F4-9BEE-1739573B13E3}"/>
              </a:ext>
            </a:extLst>
          </p:cNvPr>
          <p:cNvSpPr txBox="1">
            <a:spLocks/>
          </p:cNvSpPr>
          <p:nvPr/>
        </p:nvSpPr>
        <p:spPr>
          <a:xfrm>
            <a:off x="9245997" y="130253"/>
            <a:ext cx="319314"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16</a:t>
            </a:fld>
            <a:endParaRPr lang="en-US" sz="1219" dirty="0"/>
          </a:p>
        </p:txBody>
      </p:sp>
      <p:sp>
        <p:nvSpPr>
          <p:cNvPr id="15" name="Title 30">
            <a:extLst>
              <a:ext uri="{FF2B5EF4-FFF2-40B4-BE49-F238E27FC236}">
                <a16:creationId xmlns:a16="http://schemas.microsoft.com/office/drawing/2014/main" id="{19E9F5E9-503D-73A2-575A-6175AB9433A0}"/>
              </a:ext>
            </a:extLst>
          </p:cNvPr>
          <p:cNvSpPr txBox="1">
            <a:spLocks/>
          </p:cNvSpPr>
          <p:nvPr/>
        </p:nvSpPr>
        <p:spPr>
          <a:xfrm>
            <a:off x="188289" y="2286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What do models and natural growth do differently?</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12" name="Title 30">
            <a:extLst>
              <a:ext uri="{FF2B5EF4-FFF2-40B4-BE49-F238E27FC236}">
                <a16:creationId xmlns:a16="http://schemas.microsoft.com/office/drawing/2014/main" id="{76A6D250-CEEE-9342-16A6-B41EE00FCA95}"/>
              </a:ext>
            </a:extLst>
          </p:cNvPr>
          <p:cNvSpPr txBox="1">
            <a:spLocks/>
          </p:cNvSpPr>
          <p:nvPr/>
        </p:nvSpPr>
        <p:spPr>
          <a:xfrm>
            <a:off x="226389" y="914400"/>
            <a:ext cx="9190377"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mn-lt"/>
                <a:cs typeface="Times New Roman" panose="02020603050405020304" pitchFamily="18" charset="0"/>
              </a:rPr>
              <a:t>Hint - Virtually everything people create successfully requires it! </a:t>
            </a:r>
          </a:p>
          <a:p>
            <a:pPr>
              <a:spcBef>
                <a:spcPts val="1200"/>
              </a:spcBef>
            </a:pPr>
            <a:r>
              <a:rPr lang="en-US" sz="2400" dirty="0">
                <a:solidFill>
                  <a:srgbClr val="0070C0"/>
                </a:solidFill>
                <a:cs typeface="Times New Roman" panose="02020603050405020304" pitchFamily="18" charset="0"/>
              </a:rPr>
              <a:t>What signs or signals help you read the systems around you?</a:t>
            </a:r>
            <a:br>
              <a:rPr lang="en-US" sz="2400" dirty="0">
                <a:solidFill>
                  <a:srgbClr val="0070C0"/>
                </a:solidFill>
                <a:cs typeface="Times New Roman" panose="02020603050405020304" pitchFamily="18" charset="0"/>
              </a:rPr>
            </a:br>
            <a:r>
              <a:rPr lang="en-US" sz="2400" dirty="0">
                <a:solidFill>
                  <a:srgbClr val="0070C0"/>
                </a:solidFill>
                <a:cs typeface="Times New Roman" panose="02020603050405020304" pitchFamily="18" charset="0"/>
              </a:rPr>
              <a:t>How DO systems change from growing old to adapting to new patterns? </a:t>
            </a:r>
          </a:p>
        </p:txBody>
      </p:sp>
      <p:pic>
        <p:nvPicPr>
          <p:cNvPr id="16" name="Picture 15">
            <a:extLst>
              <a:ext uri="{FF2B5EF4-FFF2-40B4-BE49-F238E27FC236}">
                <a16:creationId xmlns:a16="http://schemas.microsoft.com/office/drawing/2014/main" id="{C19318E4-53BB-D9D2-D402-08CE1F7D80F3}"/>
              </a:ext>
            </a:extLst>
          </p:cNvPr>
          <p:cNvPicPr>
            <a:picLocks noChangeAspect="1"/>
          </p:cNvPicPr>
          <p:nvPr/>
        </p:nvPicPr>
        <p:blipFill>
          <a:blip r:embed="rId3"/>
          <a:stretch>
            <a:fillRect/>
          </a:stretch>
        </p:blipFill>
        <p:spPr>
          <a:xfrm>
            <a:off x="457199" y="3124200"/>
            <a:ext cx="3962399" cy="3605783"/>
          </a:xfrm>
          <a:prstGeom prst="rect">
            <a:avLst/>
          </a:prstGeom>
        </p:spPr>
      </p:pic>
      <p:sp>
        <p:nvSpPr>
          <p:cNvPr id="22" name="Title 30">
            <a:extLst>
              <a:ext uri="{FF2B5EF4-FFF2-40B4-BE49-F238E27FC236}">
                <a16:creationId xmlns:a16="http://schemas.microsoft.com/office/drawing/2014/main" id="{B602D767-8329-35CA-9FF4-F7B0E3BA8C03}"/>
              </a:ext>
            </a:extLst>
          </p:cNvPr>
          <p:cNvSpPr txBox="1">
            <a:spLocks/>
          </p:cNvSpPr>
          <p:nvPr/>
        </p:nvSpPr>
        <p:spPr>
          <a:xfrm>
            <a:off x="304800" y="6781800"/>
            <a:ext cx="9190377"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latin typeface="+mn-lt"/>
                <a:cs typeface="Times New Roman" panose="02020603050405020304" pitchFamily="18" charset="0"/>
              </a:rPr>
              <a:t>Think of the center as an</a:t>
            </a:r>
            <a:r>
              <a:rPr lang="en-US" sz="2200" b="1" dirty="0">
                <a:solidFill>
                  <a:srgbClr val="C00000"/>
                </a:solidFill>
                <a:latin typeface="+mn-lt"/>
                <a:cs typeface="Times New Roman" panose="02020603050405020304" pitchFamily="18" charset="0"/>
              </a:rPr>
              <a:t> inside world</a:t>
            </a:r>
            <a:r>
              <a:rPr lang="en-US" sz="2200" dirty="0">
                <a:latin typeface="+mn-lt"/>
                <a:cs typeface="Times New Roman" panose="02020603050405020304" pitchFamily="18" charset="0"/>
              </a:rPr>
              <a:t> connecting with its </a:t>
            </a:r>
            <a:r>
              <a:rPr lang="en-US" sz="2200" b="1" dirty="0">
                <a:solidFill>
                  <a:srgbClr val="C00000"/>
                </a:solidFill>
                <a:latin typeface="+mn-lt"/>
                <a:cs typeface="Times New Roman" panose="02020603050405020304" pitchFamily="18" charset="0"/>
              </a:rPr>
              <a:t>outside world</a:t>
            </a:r>
            <a:endParaRPr lang="en-US" sz="2200" dirty="0">
              <a:latin typeface="+mn-lt"/>
              <a:cs typeface="Times New Roman" panose="02020603050405020304" pitchFamily="18" charset="0"/>
            </a:endParaRPr>
          </a:p>
        </p:txBody>
      </p:sp>
    </p:spTree>
    <p:extLst>
      <p:ext uri="{BB962C8B-B14F-4D97-AF65-F5344CB8AC3E}">
        <p14:creationId xmlns:p14="http://schemas.microsoft.com/office/powerpoint/2010/main" val="1269479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226389" y="6715593"/>
            <a:ext cx="9190377" cy="461126"/>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cs typeface="Times New Roman" panose="02020603050405020304" pitchFamily="18" charset="0"/>
              </a:rPr>
              <a:t>― Growth as an exploratory process of emergence &amp; adaptation ―</a:t>
            </a:r>
            <a:br>
              <a:rPr lang="en-US" sz="2200" dirty="0">
                <a:cs typeface="Times New Roman" panose="02020603050405020304" pitchFamily="18" charset="0"/>
              </a:rPr>
            </a:br>
            <a:endParaRPr lang="en-US" sz="2200" dirty="0">
              <a:cs typeface="Times New Roman" panose="02020603050405020304" pitchFamily="18" charset="0"/>
            </a:endParaRPr>
          </a:p>
        </p:txBody>
      </p:sp>
      <p:sp>
        <p:nvSpPr>
          <p:cNvPr id="8" name="Title 30">
            <a:extLst>
              <a:ext uri="{FF2B5EF4-FFF2-40B4-BE49-F238E27FC236}">
                <a16:creationId xmlns:a16="http://schemas.microsoft.com/office/drawing/2014/main" id="{D202AEF0-4AC7-40A7-9989-5E6CDFB93B83}"/>
              </a:ext>
            </a:extLst>
          </p:cNvPr>
          <p:cNvSpPr txBox="1">
            <a:spLocks/>
          </p:cNvSpPr>
          <p:nvPr/>
        </p:nvSpPr>
        <p:spPr>
          <a:xfrm>
            <a:off x="463483" y="540936"/>
            <a:ext cx="8915183" cy="424818"/>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spcAft>
                <a:spcPts val="1200"/>
              </a:spcAft>
            </a:pPr>
            <a:r>
              <a:rPr lang="en-US" sz="2400" b="1" spc="300" dirty="0">
                <a:solidFill>
                  <a:srgbClr val="0F1419"/>
                </a:solidFill>
                <a:latin typeface="+mn-lt"/>
              </a:rPr>
              <a:t>Nature’s Integra</a:t>
            </a:r>
            <a:r>
              <a:rPr lang="en-US" sz="2400" spc="300" dirty="0">
                <a:solidFill>
                  <a:srgbClr val="0F1419"/>
                </a:solidFill>
                <a:latin typeface="+mn-lt"/>
              </a:rPr>
              <a:t>l</a:t>
            </a:r>
          </a:p>
          <a:p>
            <a:pPr>
              <a:lnSpc>
                <a:spcPct val="110000"/>
              </a:lnSpc>
              <a:spcAft>
                <a:spcPts val="1200"/>
              </a:spcAft>
            </a:pPr>
            <a:r>
              <a:rPr lang="en-US" sz="2400" dirty="0">
                <a:solidFill>
                  <a:srgbClr val="0F1419"/>
                </a:solidFill>
                <a:latin typeface="+mn-lt"/>
              </a:rPr>
              <a:t>A germ </a:t>
            </a:r>
            <a:r>
              <a:rPr lang="en-US" sz="2000" b="1" dirty="0">
                <a:solidFill>
                  <a:srgbClr val="B814B0"/>
                </a:solidFill>
                <a:latin typeface="+mn-lt"/>
              </a:rPr>
              <a:t>(</a:t>
            </a:r>
            <a:r>
              <a:rPr lang="en-US" sz="2200" b="1" dirty="0">
                <a:solidFill>
                  <a:srgbClr val="B814B0"/>
                </a:solidFill>
                <a:latin typeface="+mn-lt"/>
              </a:rPr>
              <a:t>a</a:t>
            </a:r>
            <a:r>
              <a:rPr lang="en-US" sz="2000" b="1" dirty="0">
                <a:solidFill>
                  <a:srgbClr val="B814B0"/>
                </a:solidFill>
                <a:latin typeface="+mn-lt"/>
              </a:rPr>
              <a:t>)</a:t>
            </a:r>
            <a:r>
              <a:rPr lang="en-US" sz="2400" dirty="0">
                <a:solidFill>
                  <a:srgbClr val="0F1419"/>
                </a:solidFill>
                <a:latin typeface="+mn-lt"/>
              </a:rPr>
              <a:t>, followed by formation </a:t>
            </a:r>
            <a:r>
              <a:rPr lang="en-US" sz="2400" b="1" dirty="0">
                <a:solidFill>
                  <a:srgbClr val="9E0000"/>
                </a:solidFill>
                <a:latin typeface="+mn-lt"/>
              </a:rPr>
              <a:t>A</a:t>
            </a:r>
            <a:r>
              <a:rPr lang="en-US" sz="2400" dirty="0">
                <a:solidFill>
                  <a:srgbClr val="0F1419"/>
                </a:solidFill>
                <a:latin typeface="+mn-lt"/>
              </a:rPr>
              <a:t>,</a:t>
            </a:r>
            <a:r>
              <a:rPr lang="en-US" sz="2000" dirty="0">
                <a:solidFill>
                  <a:srgbClr val="0F1419"/>
                </a:solidFill>
                <a:latin typeface="+mn-lt"/>
              </a:rPr>
              <a:t> </a:t>
            </a:r>
            <a:r>
              <a:rPr lang="en-US" sz="2400" dirty="0">
                <a:solidFill>
                  <a:srgbClr val="0F1419"/>
                </a:solidFill>
                <a:latin typeface="+mn-lt"/>
              </a:rPr>
              <a:t>its turn </a:t>
            </a:r>
            <a:r>
              <a:rPr lang="en-US" sz="2000" b="1" dirty="0">
                <a:solidFill>
                  <a:srgbClr val="00B0F0"/>
                </a:solidFill>
                <a:latin typeface="+mn-lt"/>
              </a:rPr>
              <a:t>(</a:t>
            </a:r>
            <a:r>
              <a:rPr lang="en-US" sz="2200" b="1" dirty="0">
                <a:solidFill>
                  <a:srgbClr val="00B0F0"/>
                </a:solidFill>
                <a:latin typeface="+mn-lt"/>
              </a:rPr>
              <a:t>b</a:t>
            </a:r>
            <a:r>
              <a:rPr lang="en-US" sz="2000" b="1" dirty="0">
                <a:solidFill>
                  <a:srgbClr val="00B0F0"/>
                </a:solidFill>
                <a:latin typeface="+mn-lt"/>
              </a:rPr>
              <a:t>)</a:t>
            </a:r>
            <a:r>
              <a:rPr lang="en-US" sz="2400" dirty="0">
                <a:solidFill>
                  <a:srgbClr val="0F1419"/>
                </a:solidFill>
                <a:latin typeface="+mn-lt"/>
              </a:rPr>
              <a:t>,</a:t>
            </a:r>
            <a:r>
              <a:rPr lang="en-US" sz="2000" b="1" dirty="0">
                <a:solidFill>
                  <a:srgbClr val="00B0F0"/>
                </a:solidFill>
                <a:latin typeface="+mn-lt"/>
              </a:rPr>
              <a:t> </a:t>
            </a:r>
            <a:r>
              <a:rPr lang="en-US" sz="2400" dirty="0">
                <a:solidFill>
                  <a:srgbClr val="0F1419"/>
                </a:solidFill>
                <a:latin typeface="+mn-lt"/>
              </a:rPr>
              <a:t>for development </a:t>
            </a:r>
            <a:r>
              <a:rPr lang="en-US" sz="2400" b="1" dirty="0">
                <a:solidFill>
                  <a:srgbClr val="0081E2"/>
                </a:solidFill>
                <a:latin typeface="+mn-lt"/>
              </a:rPr>
              <a:t>B</a:t>
            </a:r>
            <a:r>
              <a:rPr lang="en-US" sz="2400" dirty="0">
                <a:solidFill>
                  <a:srgbClr val="0F1419"/>
                </a:solidFill>
                <a:latin typeface="+mn-lt"/>
              </a:rPr>
              <a:t>, seeking perfection </a:t>
            </a:r>
            <a:r>
              <a:rPr lang="en-US" sz="2400" b="1" dirty="0">
                <a:solidFill>
                  <a:srgbClr val="2EC000"/>
                </a:solidFill>
                <a:latin typeface="TwitterChirp"/>
              </a:rPr>
              <a:t>(</a:t>
            </a:r>
            <a:r>
              <a:rPr lang="en-US" sz="2200" b="1" dirty="0">
                <a:solidFill>
                  <a:srgbClr val="2EC000"/>
                </a:solidFill>
                <a:latin typeface="TwitterChirp"/>
              </a:rPr>
              <a:t>c</a:t>
            </a:r>
            <a:r>
              <a:rPr lang="en-US" sz="2400" b="1" dirty="0">
                <a:solidFill>
                  <a:srgbClr val="2EC000"/>
                </a:solidFill>
                <a:latin typeface="TwitterChirp"/>
              </a:rPr>
              <a:t>)</a:t>
            </a:r>
            <a:r>
              <a:rPr lang="en-US" sz="2400" dirty="0">
                <a:solidFill>
                  <a:srgbClr val="0F1419"/>
                </a:solidFill>
                <a:latin typeface="+mn-lt"/>
              </a:rPr>
              <a:t>, and release for engagement </a:t>
            </a:r>
            <a:r>
              <a:rPr lang="en-US" sz="2400" b="1" dirty="0">
                <a:solidFill>
                  <a:srgbClr val="2EC000"/>
                </a:solidFill>
                <a:latin typeface="TwitterChirp"/>
              </a:rPr>
              <a:t>C</a:t>
            </a:r>
            <a:r>
              <a:rPr lang="en-US" sz="2000" b="1" dirty="0">
                <a:solidFill>
                  <a:srgbClr val="008A3E"/>
                </a:solidFill>
                <a:latin typeface="TwitterChirp"/>
              </a:rPr>
              <a:t> </a:t>
            </a:r>
            <a:br>
              <a:rPr lang="en-US" sz="2000" b="1" dirty="0">
                <a:solidFill>
                  <a:srgbClr val="008A3E"/>
                </a:solidFill>
                <a:latin typeface="TwitterChirp"/>
              </a:rPr>
            </a:br>
            <a:r>
              <a:rPr lang="en-US" sz="2400" dirty="0">
                <a:solidFill>
                  <a:srgbClr val="0F1419"/>
                </a:solidFill>
                <a:latin typeface="+mn-lt"/>
              </a:rPr>
              <a:t>toward reaching its full potential. </a:t>
            </a:r>
          </a:p>
          <a:p>
            <a:pPr>
              <a:lnSpc>
                <a:spcPct val="110000"/>
              </a:lnSpc>
            </a:pPr>
            <a:r>
              <a:rPr lang="en-US" sz="2400" u="sng" dirty="0">
                <a:latin typeface="+mn-lt"/>
                <a:cs typeface="Times New Roman" panose="02020603050405020304" pitchFamily="18" charset="0"/>
              </a:rPr>
              <a:t>an Inside-World </a:t>
            </a:r>
            <a:r>
              <a:rPr lang="en-US" sz="2400" dirty="0">
                <a:latin typeface="+mn-lt"/>
                <a:cs typeface="Times New Roman" panose="02020603050405020304" pitchFamily="18" charset="0"/>
              </a:rPr>
              <a:t>connecting with </a:t>
            </a:r>
            <a:r>
              <a:rPr lang="en-US" sz="2400" u="sng" dirty="0">
                <a:latin typeface="+mn-lt"/>
                <a:cs typeface="Times New Roman" panose="02020603050405020304" pitchFamily="18" charset="0"/>
              </a:rPr>
              <a:t>its Outside-Worlds</a:t>
            </a:r>
            <a:endParaRPr 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4A79B19-F5BF-4D8E-8FCC-8B9C7B300E06}"/>
              </a:ext>
            </a:extLst>
          </p:cNvPr>
          <p:cNvPicPr>
            <a:picLocks noChangeAspect="1"/>
          </p:cNvPicPr>
          <p:nvPr/>
        </p:nvPicPr>
        <p:blipFill>
          <a:blip r:embed="rId3">
            <a:extLst>
              <a:ext uri="{28A0092B-C50C-407E-A947-70E740481C1C}">
                <a14:useLocalDpi xmlns:a14="http://schemas.microsoft.com/office/drawing/2010/main" val="0"/>
              </a:ext>
            </a:extLst>
          </a:blip>
          <a:srcRect t="3468" b="3468"/>
          <a:stretch/>
        </p:blipFill>
        <p:spPr>
          <a:xfrm>
            <a:off x="925104" y="3099683"/>
            <a:ext cx="7995602" cy="2644740"/>
          </a:xfrm>
          <a:prstGeom prst="rect">
            <a:avLst/>
          </a:prstGeom>
        </p:spPr>
      </p:pic>
      <p:sp>
        <p:nvSpPr>
          <p:cNvPr id="10" name="Title 30">
            <a:extLst>
              <a:ext uri="{FF2B5EF4-FFF2-40B4-BE49-F238E27FC236}">
                <a16:creationId xmlns:a16="http://schemas.microsoft.com/office/drawing/2014/main" id="{DDBC590E-5DE7-43DD-8B5D-45F22F02DAC1}"/>
              </a:ext>
            </a:extLst>
          </p:cNvPr>
          <p:cNvSpPr txBox="1">
            <a:spLocks/>
          </p:cNvSpPr>
          <p:nvPr/>
        </p:nvSpPr>
        <p:spPr>
          <a:xfrm>
            <a:off x="463483" y="6026333"/>
            <a:ext cx="5251517" cy="374467"/>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480"/>
              </a:spcAft>
            </a:pPr>
            <a:r>
              <a:rPr lang="en-US" sz="2400" i="1" dirty="0">
                <a:solidFill>
                  <a:srgbClr val="7030A0"/>
                </a:solidFill>
                <a:latin typeface="TwitterChirp"/>
              </a:rPr>
              <a:t>Germ</a:t>
            </a:r>
            <a:r>
              <a:rPr lang="en-US" sz="2400" i="1" dirty="0">
                <a:solidFill>
                  <a:srgbClr val="0F1419"/>
                </a:solidFill>
                <a:latin typeface="TwitterChirp"/>
              </a:rPr>
              <a:t>      –      </a:t>
            </a:r>
            <a:r>
              <a:rPr lang="en-US" sz="2400" i="1" dirty="0">
                <a:solidFill>
                  <a:srgbClr val="00B0F0"/>
                </a:solidFill>
                <a:latin typeface="TwitterChirp"/>
              </a:rPr>
              <a:t>Turn</a:t>
            </a:r>
            <a:r>
              <a:rPr lang="en-US" sz="2400" i="1" dirty="0">
                <a:solidFill>
                  <a:srgbClr val="D9AC09"/>
                </a:solidFill>
                <a:latin typeface="TwitterChirp"/>
              </a:rPr>
              <a:t>     </a:t>
            </a:r>
            <a:r>
              <a:rPr lang="en-US" sz="2400" i="1" dirty="0">
                <a:solidFill>
                  <a:srgbClr val="0F1419"/>
                </a:solidFill>
                <a:latin typeface="TwitterChirp"/>
              </a:rPr>
              <a:t> –       </a:t>
            </a:r>
            <a:r>
              <a:rPr lang="en-US" sz="2400" i="1" dirty="0">
                <a:solidFill>
                  <a:srgbClr val="2EC000"/>
                </a:solidFill>
                <a:latin typeface="TwitterChirp"/>
              </a:rPr>
              <a:t>Release</a:t>
            </a:r>
            <a:r>
              <a:rPr lang="en-US" sz="2400" i="1" dirty="0">
                <a:solidFill>
                  <a:srgbClr val="0F1419"/>
                </a:solidFill>
                <a:latin typeface="TwitterChirp"/>
              </a:rPr>
              <a:t> </a:t>
            </a:r>
            <a:endParaRPr lang="en-US" sz="2400" i="1" dirty="0">
              <a:solidFill>
                <a:srgbClr val="7030A0"/>
              </a:solidFill>
              <a:latin typeface="TwitterChirp"/>
            </a:endParaRPr>
          </a:p>
          <a:p>
            <a:pPr marL="274329" indent="-274329">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1" name="Title 30">
            <a:extLst>
              <a:ext uri="{FF2B5EF4-FFF2-40B4-BE49-F238E27FC236}">
                <a16:creationId xmlns:a16="http://schemas.microsoft.com/office/drawing/2014/main" id="{A0059589-22A6-9F56-DF11-FF01EC883820}"/>
              </a:ext>
            </a:extLst>
          </p:cNvPr>
          <p:cNvSpPr txBox="1">
            <a:spLocks/>
          </p:cNvSpPr>
          <p:nvPr/>
        </p:nvSpPr>
        <p:spPr>
          <a:xfrm>
            <a:off x="152400" y="213988"/>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latin typeface="Arial" panose="020B0604020202020204" pitchFamily="34" charset="0"/>
                <a:cs typeface="Arial" panose="020B0604020202020204" pitchFamily="34" charset="0"/>
              </a:rPr>
              <a:t>A simple curve points to where its ALL happening!</a:t>
            </a:r>
          </a:p>
        </p:txBody>
      </p:sp>
      <p:sp>
        <p:nvSpPr>
          <p:cNvPr id="13" name="Title 30">
            <a:extLst>
              <a:ext uri="{FF2B5EF4-FFF2-40B4-BE49-F238E27FC236}">
                <a16:creationId xmlns:a16="http://schemas.microsoft.com/office/drawing/2014/main" id="{6AF0AC43-ED49-870F-4F15-BCC9404F07DF}"/>
              </a:ext>
            </a:extLst>
          </p:cNvPr>
          <p:cNvSpPr txBox="1">
            <a:spLocks/>
          </p:cNvSpPr>
          <p:nvPr/>
        </p:nvSpPr>
        <p:spPr>
          <a:xfrm>
            <a:off x="925104" y="5729869"/>
            <a:ext cx="6172200" cy="374467"/>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480"/>
              </a:spcAft>
            </a:pPr>
            <a:r>
              <a:rPr lang="en-US" sz="2400" i="1" dirty="0">
                <a:solidFill>
                  <a:srgbClr val="C00000"/>
                </a:solidFill>
                <a:latin typeface="TwitterChirp"/>
              </a:rPr>
              <a:t>Formation </a:t>
            </a:r>
            <a:r>
              <a:rPr lang="en-US" sz="2400" i="1" dirty="0">
                <a:solidFill>
                  <a:srgbClr val="0F1419"/>
                </a:solidFill>
                <a:latin typeface="TwitterChirp"/>
              </a:rPr>
              <a:t>  –   </a:t>
            </a:r>
            <a:r>
              <a:rPr lang="en-US" sz="2400" i="1" dirty="0">
                <a:solidFill>
                  <a:srgbClr val="0077D0"/>
                </a:solidFill>
                <a:latin typeface="TwitterChirp"/>
              </a:rPr>
              <a:t>Development</a:t>
            </a:r>
            <a:r>
              <a:rPr lang="en-US" sz="2400" i="1" dirty="0">
                <a:solidFill>
                  <a:srgbClr val="0F1419"/>
                </a:solidFill>
                <a:latin typeface="TwitterChirp"/>
              </a:rPr>
              <a:t>   –   </a:t>
            </a:r>
            <a:r>
              <a:rPr lang="en-US" sz="2400" i="1" dirty="0">
                <a:solidFill>
                  <a:srgbClr val="008A3E"/>
                </a:solidFill>
                <a:latin typeface="TwitterChirp"/>
              </a:rPr>
              <a:t>Engagement</a:t>
            </a:r>
            <a:endParaRPr lang="en-US" sz="1600" dirty="0">
              <a:latin typeface="Arial" panose="020B0604020202020204" pitchFamily="34" charset="0"/>
              <a:cs typeface="Arial" panose="020B0604020202020204" pitchFamily="34" charset="0"/>
            </a:endParaRPr>
          </a:p>
        </p:txBody>
      </p:sp>
      <p:sp>
        <p:nvSpPr>
          <p:cNvPr id="12" name="Slide Number Placeholder 1">
            <a:extLst>
              <a:ext uri="{FF2B5EF4-FFF2-40B4-BE49-F238E27FC236}">
                <a16:creationId xmlns:a16="http://schemas.microsoft.com/office/drawing/2014/main" id="{4641C3D0-E7AD-27CB-7FC5-D83BCFE93556}"/>
              </a:ext>
            </a:extLst>
          </p:cNvPr>
          <p:cNvSpPr txBox="1">
            <a:spLocks/>
          </p:cNvSpPr>
          <p:nvPr/>
        </p:nvSpPr>
        <p:spPr>
          <a:xfrm>
            <a:off x="9245997" y="130253"/>
            <a:ext cx="319314"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17</a:t>
            </a:fld>
            <a:endParaRPr lang="en-US" sz="1219" dirty="0"/>
          </a:p>
        </p:txBody>
      </p:sp>
    </p:spTree>
    <p:extLst>
      <p:ext uri="{BB962C8B-B14F-4D97-AF65-F5344CB8AC3E}">
        <p14:creationId xmlns:p14="http://schemas.microsoft.com/office/powerpoint/2010/main" val="337189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22000"/>
          </a:schemeClr>
        </a:solidFill>
        <a:effectLst/>
      </p:bgPr>
    </p:bg>
    <p:spTree>
      <p:nvGrpSpPr>
        <p:cNvPr id="1" name=""/>
        <p:cNvGrpSpPr/>
        <p:nvPr/>
      </p:nvGrpSpPr>
      <p:grpSpPr>
        <a:xfrm>
          <a:off x="0" y="0"/>
          <a:ext cx="0" cy="0"/>
          <a:chOff x="0" y="0"/>
          <a:chExt cx="0" cy="0"/>
        </a:xfrm>
      </p:grpSpPr>
      <p:sp>
        <p:nvSpPr>
          <p:cNvPr id="12" name="Title 30">
            <a:extLst>
              <a:ext uri="{FF2B5EF4-FFF2-40B4-BE49-F238E27FC236}">
                <a16:creationId xmlns:a16="http://schemas.microsoft.com/office/drawing/2014/main" id="{DC7BD4B7-76B0-4201-9399-7843DB462A81}"/>
              </a:ext>
            </a:extLst>
          </p:cNvPr>
          <p:cNvSpPr txBox="1">
            <a:spLocks/>
          </p:cNvSpPr>
          <p:nvPr/>
        </p:nvSpPr>
        <p:spPr>
          <a:xfrm>
            <a:off x="1600200" y="609600"/>
            <a:ext cx="6951423" cy="3352799"/>
          </a:xfrm>
          <a:prstGeom prst="rect">
            <a:avLst/>
          </a:prstGeom>
        </p:spPr>
        <p:txBody>
          <a:bodyPr vert="horz" lIns="73153" tIns="36577" rIns="73153" bIns="36577"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sz="3000" dirty="0">
                <a:latin typeface="Arial" panose="020B0604020202020204" pitchFamily="34" charset="0"/>
                <a:cs typeface="Arial" panose="020B0604020202020204" pitchFamily="34" charset="0"/>
              </a:rPr>
              <a:t>Added Topics</a:t>
            </a:r>
          </a:p>
          <a:p>
            <a:pPr marL="457200" indent="-457200" algn="l">
              <a:spcAft>
                <a:spcPts val="1200"/>
              </a:spcAft>
              <a:buFont typeface="+mj-lt"/>
              <a:buAutoNum type="arabicPeriod"/>
              <a:tabLst>
                <a:tab pos="6169025" algn="ctr"/>
              </a:tabLst>
            </a:pPr>
            <a:r>
              <a:rPr lang="en-US" sz="2000" dirty="0">
                <a:solidFill>
                  <a:srgbClr val="0070C0"/>
                </a:solidFill>
                <a:latin typeface="Arial" panose="020B0604020202020204" pitchFamily="34" charset="0"/>
                <a:cs typeface="Arial" panose="020B0604020202020204" pitchFamily="34" charset="0"/>
              </a:rPr>
              <a:t>Forces and Guiding of world change	4 slides</a:t>
            </a:r>
          </a:p>
          <a:p>
            <a:pPr marL="457200" indent="-457200" algn="l">
              <a:spcAft>
                <a:spcPts val="1200"/>
              </a:spcAft>
              <a:buFont typeface="+mj-lt"/>
              <a:buAutoNum type="arabicPeriod"/>
              <a:tabLst>
                <a:tab pos="6169025" algn="ctr"/>
              </a:tabLst>
            </a:pPr>
            <a:r>
              <a:rPr lang="en-US" sz="2000" dirty="0">
                <a:solidFill>
                  <a:srgbClr val="0070C0"/>
                </a:solidFill>
                <a:latin typeface="Arial" panose="020B0604020202020204" pitchFamily="34" charset="0"/>
                <a:cs typeface="Arial" panose="020B0604020202020204" pitchFamily="34" charset="0"/>
              </a:rPr>
              <a:t>Noticing and Steering systems demo	4 slides</a:t>
            </a:r>
          </a:p>
          <a:p>
            <a:pPr marL="457200" indent="-457200" algn="l">
              <a:spcAft>
                <a:spcPts val="1200"/>
              </a:spcAft>
              <a:buFont typeface="+mj-lt"/>
              <a:buAutoNum type="arabicPeriod"/>
              <a:tabLst>
                <a:tab pos="6169025" algn="ctr"/>
              </a:tabLst>
            </a:pPr>
            <a:r>
              <a:rPr lang="en-US" sz="2000" dirty="0">
                <a:solidFill>
                  <a:srgbClr val="0070C0"/>
                </a:solidFill>
                <a:latin typeface="Arial" panose="020B0604020202020204" pitchFamily="34" charset="0"/>
                <a:cs typeface="Arial" panose="020B0604020202020204" pitchFamily="34" charset="0"/>
              </a:rPr>
              <a:t>Workshop exploration	3 slides</a:t>
            </a:r>
          </a:p>
          <a:p>
            <a:pPr marL="457200" indent="-457200" algn="l">
              <a:spcAft>
                <a:spcPts val="1200"/>
              </a:spcAft>
              <a:buFont typeface="+mj-lt"/>
              <a:buAutoNum type="arabicPeriod"/>
              <a:tabLst>
                <a:tab pos="6169025" algn="ctr"/>
              </a:tabLst>
            </a:pPr>
            <a:r>
              <a:rPr lang="en-US" sz="2000" dirty="0">
                <a:solidFill>
                  <a:srgbClr val="0070C0"/>
                </a:solidFill>
                <a:latin typeface="Arial" panose="020B0604020202020204" pitchFamily="34" charset="0"/>
                <a:cs typeface="Arial" panose="020B0604020202020204" pitchFamily="34" charset="0"/>
              </a:rPr>
              <a:t>What makes and keeps systems whole	8 slides</a:t>
            </a:r>
            <a:endParaRPr lang="en-US" sz="2000" dirty="0">
              <a:latin typeface="Arial" panose="020B0604020202020204" pitchFamily="34" charset="0"/>
              <a:cs typeface="Arial" panose="020B0604020202020204" pitchFamily="34" charset="0"/>
            </a:endParaRPr>
          </a:p>
          <a:p>
            <a:pPr marL="457200" indent="-457200" algn="l">
              <a:spcAft>
                <a:spcPts val="1200"/>
              </a:spcAft>
              <a:buFont typeface="+mj-lt"/>
              <a:buAutoNum type="arabicPeriod"/>
              <a:tabLst>
                <a:tab pos="6169025" algn="ctr"/>
              </a:tabLst>
            </a:pPr>
            <a:r>
              <a:rPr lang="en-US" sz="2000" dirty="0">
                <a:solidFill>
                  <a:schemeClr val="tx1">
                    <a:lumMod val="50000"/>
                    <a:lumOff val="50000"/>
                  </a:schemeClr>
                </a:solidFill>
                <a:latin typeface="Arial" panose="020B0604020202020204" pitchFamily="34" charset="0"/>
                <a:cs typeface="Arial" panose="020B0604020202020204" pitchFamily="34" charset="0"/>
              </a:rPr>
              <a:t>Properties and behaviors of whole systems 	-</a:t>
            </a:r>
          </a:p>
          <a:p>
            <a:pPr marL="457200" indent="-457200" algn="l">
              <a:spcAft>
                <a:spcPts val="1200"/>
              </a:spcAft>
              <a:buFont typeface="+mj-lt"/>
              <a:buAutoNum type="arabicPeriod"/>
              <a:tabLst>
                <a:tab pos="6169025" algn="ctr"/>
              </a:tabLst>
            </a:pPr>
            <a:r>
              <a:rPr lang="en-US" sz="2000" dirty="0">
                <a:solidFill>
                  <a:schemeClr val="tx1">
                    <a:lumMod val="50000"/>
                    <a:lumOff val="50000"/>
                  </a:schemeClr>
                </a:solidFill>
                <a:latin typeface="Arial" panose="020B0604020202020204" pitchFamily="34" charset="0"/>
                <a:cs typeface="Arial" panose="020B0604020202020204" pitchFamily="34" charset="0"/>
              </a:rPr>
              <a:t>System self-governance and steering	-</a:t>
            </a:r>
          </a:p>
          <a:p>
            <a:pPr marL="457200" indent="-457200" algn="l">
              <a:spcAft>
                <a:spcPts val="1200"/>
              </a:spcAft>
              <a:buFont typeface="+mj-lt"/>
              <a:buAutoNum type="arabicPeriod"/>
              <a:tabLst>
                <a:tab pos="6169025" algn="ctr"/>
              </a:tabLst>
            </a:pPr>
            <a:r>
              <a:rPr lang="en-US" sz="2000" dirty="0">
                <a:solidFill>
                  <a:schemeClr val="tx1">
                    <a:lumMod val="50000"/>
                    <a:lumOff val="50000"/>
                  </a:schemeClr>
                </a:solidFill>
                <a:latin typeface="Arial" panose="020B0604020202020204" pitchFamily="34" charset="0"/>
                <a:cs typeface="Arial" panose="020B0604020202020204" pitchFamily="34" charset="0"/>
              </a:rPr>
              <a:t>System stability and adaptability	-</a:t>
            </a:r>
          </a:p>
          <a:p>
            <a:pPr marL="457200" indent="-457200" algn="l">
              <a:spcAft>
                <a:spcPts val="1200"/>
              </a:spcAft>
              <a:buFont typeface="+mj-lt"/>
              <a:buAutoNum type="arabicPeriod"/>
              <a:tabLst>
                <a:tab pos="6169025" algn="ctr"/>
              </a:tabLst>
            </a:pPr>
            <a:r>
              <a:rPr lang="en-US" sz="2000" dirty="0">
                <a:solidFill>
                  <a:schemeClr val="tx1">
                    <a:lumMod val="50000"/>
                    <a:lumOff val="50000"/>
                  </a:schemeClr>
                </a:solidFill>
                <a:latin typeface="Arial" panose="020B0604020202020204" pitchFamily="34" charset="0"/>
                <a:cs typeface="Arial" panose="020B0604020202020204" pitchFamily="34" charset="0"/>
              </a:rPr>
              <a:t>System transformations 	-</a:t>
            </a:r>
          </a:p>
          <a:p>
            <a:pPr marL="457200" indent="-457200" algn="l">
              <a:spcAft>
                <a:spcPts val="1200"/>
              </a:spcAft>
              <a:buFont typeface="+mj-lt"/>
              <a:buAutoNum type="arabicPeriod"/>
              <a:tabLst>
                <a:tab pos="6169025" algn="ctr"/>
              </a:tabLst>
            </a:pPr>
            <a:r>
              <a:rPr lang="en-US" sz="2000" dirty="0">
                <a:solidFill>
                  <a:schemeClr val="tx1">
                    <a:lumMod val="50000"/>
                    <a:lumOff val="50000"/>
                  </a:schemeClr>
                </a:solidFill>
                <a:latin typeface="Arial" panose="020B0604020202020204" pitchFamily="34" charset="0"/>
                <a:cs typeface="Arial" panose="020B0604020202020204" pitchFamily="34" charset="0"/>
              </a:rPr>
              <a:t>Language as our first systems science	-</a:t>
            </a:r>
          </a:p>
          <a:p>
            <a:pPr marL="457200" indent="-457200" algn="l">
              <a:spcAft>
                <a:spcPts val="1200"/>
              </a:spcAft>
              <a:buFont typeface="+mj-lt"/>
              <a:buAutoNum type="arabicPeriod"/>
              <a:tabLst>
                <a:tab pos="6169025" algn="ctr"/>
              </a:tabLst>
            </a:pPr>
            <a:r>
              <a:rPr lang="en-US" sz="2000" dirty="0" err="1">
                <a:solidFill>
                  <a:schemeClr val="tx1">
                    <a:lumMod val="50000"/>
                    <a:lumOff val="50000"/>
                  </a:schemeClr>
                </a:solidFill>
                <a:latin typeface="Arial" panose="020B0604020202020204" pitchFamily="34" charset="0"/>
                <a:cs typeface="Arial" panose="020B0604020202020204" pitchFamily="34" charset="0"/>
              </a:rPr>
              <a:t>Hestian</a:t>
            </a:r>
            <a:r>
              <a:rPr lang="en-US" sz="2000" dirty="0">
                <a:solidFill>
                  <a:schemeClr val="tx1">
                    <a:lumMod val="50000"/>
                    <a:lumOff val="50000"/>
                  </a:schemeClr>
                </a:solidFill>
                <a:latin typeface="Arial" panose="020B0604020202020204" pitchFamily="34" charset="0"/>
                <a:cs typeface="Arial" panose="020B0604020202020204" pitchFamily="34" charset="0"/>
              </a:rPr>
              <a:t> culture as our model for home	-</a:t>
            </a:r>
          </a:p>
          <a:p>
            <a:pPr marL="457200" indent="-457200" algn="l">
              <a:spcAft>
                <a:spcPts val="1200"/>
              </a:spcAft>
              <a:buFont typeface="+mj-lt"/>
              <a:buAutoNum type="arabicPeriod"/>
              <a:tabLst>
                <a:tab pos="6169025" algn="ctr"/>
              </a:tabLst>
            </a:pPr>
            <a:r>
              <a:rPr lang="en-US" sz="2000" dirty="0">
                <a:solidFill>
                  <a:schemeClr val="tx1">
                    <a:lumMod val="50000"/>
                    <a:lumOff val="50000"/>
                  </a:schemeClr>
                </a:solidFill>
                <a:latin typeface="Arial" panose="020B0604020202020204" pitchFamily="34" charset="0"/>
                <a:cs typeface="Arial" panose="020B0604020202020204" pitchFamily="34" charset="0"/>
              </a:rPr>
              <a:t>Concepts, Contexts: Blinders to reality	-</a:t>
            </a:r>
          </a:p>
        </p:txBody>
      </p:sp>
      <p:sp>
        <p:nvSpPr>
          <p:cNvPr id="16" name="Title 1">
            <a:extLst>
              <a:ext uri="{FF2B5EF4-FFF2-40B4-BE49-F238E27FC236}">
                <a16:creationId xmlns:a16="http://schemas.microsoft.com/office/drawing/2014/main" id="{7516665E-9D7F-B0AF-160E-C7C39AECB936}"/>
              </a:ext>
            </a:extLst>
          </p:cNvPr>
          <p:cNvSpPr txBox="1">
            <a:spLocks/>
          </p:cNvSpPr>
          <p:nvPr/>
        </p:nvSpPr>
        <p:spPr>
          <a:xfrm>
            <a:off x="188289" y="184180"/>
            <a:ext cx="4172373" cy="406400"/>
          </a:xfrm>
          <a:prstGeom prst="rect">
            <a:avLst/>
          </a:prstGeom>
        </p:spPr>
        <p:txBody>
          <a:bodyPr vert="horz" lIns="97536" tIns="48769" rIns="97536" bIns="48769"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l">
              <a:tabLst>
                <a:tab pos="9392889" algn="r"/>
              </a:tabLst>
            </a:pPr>
            <a:r>
              <a:rPr lang="en-US" sz="2133" b="1" dirty="0">
                <a:solidFill>
                  <a:schemeClr val="bg1">
                    <a:lumMod val="75000"/>
                  </a:schemeClr>
                </a:solidFill>
              </a:rPr>
              <a:t>HDS New Science for Natural Systems 	</a:t>
            </a:r>
            <a:endParaRPr lang="en-US" sz="2133" dirty="0">
              <a:solidFill>
                <a:schemeClr val="bg1">
                  <a:lumMod val="75000"/>
                </a:schemeClr>
              </a:solidFill>
            </a:endParaRPr>
          </a:p>
        </p:txBody>
      </p:sp>
      <p:sp>
        <p:nvSpPr>
          <p:cNvPr id="5" name="Title 30">
            <a:extLst>
              <a:ext uri="{FF2B5EF4-FFF2-40B4-BE49-F238E27FC236}">
                <a16:creationId xmlns:a16="http://schemas.microsoft.com/office/drawing/2014/main" id="{509E7FD8-BDA2-35A6-9BE4-485A65796794}"/>
              </a:ext>
            </a:extLst>
          </p:cNvPr>
          <p:cNvSpPr txBox="1">
            <a:spLocks/>
          </p:cNvSpPr>
          <p:nvPr/>
        </p:nvSpPr>
        <p:spPr>
          <a:xfrm>
            <a:off x="838200" y="6299199"/>
            <a:ext cx="7772399" cy="406401"/>
          </a:xfrm>
          <a:prstGeom prst="rect">
            <a:avLst/>
          </a:prstGeom>
        </p:spPr>
        <p:txBody>
          <a:bodyPr vert="horz" lIns="73153" tIns="36577" rIns="73153" bIns="36577"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sz="1800" dirty="0">
                <a:solidFill>
                  <a:schemeClr val="tx1">
                    <a:lumMod val="50000"/>
                    <a:lumOff val="50000"/>
                  </a:schemeClr>
                </a:solidFill>
                <a:latin typeface="Arial" panose="020B0604020202020204" pitchFamily="34" charset="0"/>
                <a:cs typeface="Arial" panose="020B0604020202020204" pitchFamily="34" charset="0"/>
              </a:rPr>
              <a:t>For # 5 to 11 see the paper - </a:t>
            </a:r>
            <a:r>
              <a:rPr lang="en-US" sz="1800" dirty="0">
                <a:solidFill>
                  <a:schemeClr val="tx1">
                    <a:lumMod val="50000"/>
                    <a:lumOff val="50000"/>
                  </a:schemeClr>
                </a:solidFill>
                <a:latin typeface="Arial" panose="020B0604020202020204" pitchFamily="34" charset="0"/>
                <a:cs typeface="Arial" panose="020B0604020202020204" pitchFamily="34" charset="0"/>
                <a:hlinkClick r:id="rId3"/>
              </a:rPr>
              <a:t>https://synapse9.com/_ISSS-22/</a:t>
            </a:r>
            <a:endParaRPr lang="en-US" sz="1800" dirty="0">
              <a:solidFill>
                <a:schemeClr val="tx1">
                  <a:lumMod val="50000"/>
                  <a:lumOff val="50000"/>
                </a:schemeClr>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endParaRPr lang="en-US" sz="2133" dirty="0">
              <a:latin typeface="Times New Roman" panose="02020603050405020304" pitchFamily="18" charset="0"/>
              <a:cs typeface="Times New Roman" panose="02020603050405020304" pitchFamily="18" charset="0"/>
            </a:endParaRPr>
          </a:p>
          <a:p>
            <a:endParaRPr lang="en-US" sz="2241" dirty="0">
              <a:latin typeface="Times New Roman" panose="02020603050405020304" pitchFamily="18" charset="0"/>
              <a:cs typeface="Times New Roman" panose="02020603050405020304" pitchFamily="18" charset="0"/>
            </a:endParaRPr>
          </a:p>
        </p:txBody>
      </p:sp>
      <p:sp>
        <p:nvSpPr>
          <p:cNvPr id="7" name="Slide Number Placeholder 1">
            <a:extLst>
              <a:ext uri="{FF2B5EF4-FFF2-40B4-BE49-F238E27FC236}">
                <a16:creationId xmlns:a16="http://schemas.microsoft.com/office/drawing/2014/main" id="{56CC7E76-3DF6-53D6-EFF4-60404CCA00EB}"/>
              </a:ext>
            </a:extLst>
          </p:cNvPr>
          <p:cNvSpPr txBox="1">
            <a:spLocks/>
          </p:cNvSpPr>
          <p:nvPr/>
        </p:nvSpPr>
        <p:spPr>
          <a:xfrm>
            <a:off x="9220200" y="130253"/>
            <a:ext cx="345111"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18</a:t>
            </a:fld>
            <a:endParaRPr lang="en-US" sz="1219" dirty="0"/>
          </a:p>
        </p:txBody>
      </p:sp>
      <p:sp>
        <p:nvSpPr>
          <p:cNvPr id="6" name="Title 1">
            <a:extLst>
              <a:ext uri="{FF2B5EF4-FFF2-40B4-BE49-F238E27FC236}">
                <a16:creationId xmlns:a16="http://schemas.microsoft.com/office/drawing/2014/main" id="{B902EAC8-5E8A-87C0-46D5-6CEF4FD5CD27}"/>
              </a:ext>
            </a:extLst>
          </p:cNvPr>
          <p:cNvSpPr txBox="1">
            <a:spLocks/>
          </p:cNvSpPr>
          <p:nvPr/>
        </p:nvSpPr>
        <p:spPr>
          <a:xfrm>
            <a:off x="0" y="6823075"/>
            <a:ext cx="9753600" cy="492125"/>
          </a:xfrm>
          <a:prstGeom prst="rect">
            <a:avLst/>
          </a:prstGeom>
          <a:solidFill>
            <a:schemeClr val="bg1">
              <a:lumMod val="95000"/>
            </a:schemeClr>
          </a:solidFill>
        </p:spPr>
        <p:txBody>
          <a:bodyPr vert="horz" lIns="73152" tIns="36576" rIns="73152" bIns="3657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4806950" algn="ctr"/>
              </a:tabLst>
            </a:pPr>
            <a:r>
              <a:rPr lang="en-US" sz="1600" dirty="0"/>
              <a:t>    </a:t>
            </a:r>
            <a:r>
              <a:rPr lang="en-US" sz="1700" dirty="0"/>
              <a:t>Jessie Henshaw   	Natural Systems Design Science</a:t>
            </a:r>
          </a:p>
          <a:p>
            <a:pPr algn="l"/>
            <a:r>
              <a:rPr lang="en-US" sz="600" dirty="0">
                <a:solidFill>
                  <a:schemeClr val="bg1">
                    <a:lumMod val="65000"/>
                  </a:schemeClr>
                </a:solidFill>
              </a:rPr>
              <a:t> </a:t>
            </a:r>
          </a:p>
        </p:txBody>
      </p:sp>
    </p:spTree>
    <p:extLst>
      <p:ext uri="{BB962C8B-B14F-4D97-AF65-F5344CB8AC3E}">
        <p14:creationId xmlns:p14="http://schemas.microsoft.com/office/powerpoint/2010/main" val="142695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0">
            <a:extLst>
              <a:ext uri="{FF2B5EF4-FFF2-40B4-BE49-F238E27FC236}">
                <a16:creationId xmlns:a16="http://schemas.microsoft.com/office/drawing/2014/main" id="{DC7BD4B7-76B0-4201-9399-7843DB462A81}"/>
              </a:ext>
            </a:extLst>
          </p:cNvPr>
          <p:cNvSpPr txBox="1">
            <a:spLocks/>
          </p:cNvSpPr>
          <p:nvPr/>
        </p:nvSpPr>
        <p:spPr>
          <a:xfrm>
            <a:off x="990600" y="533400"/>
            <a:ext cx="7772399" cy="609600"/>
          </a:xfrm>
          <a:prstGeom prst="rect">
            <a:avLst/>
          </a:prstGeom>
        </p:spPr>
        <p:txBody>
          <a:bodyPr vert="horz" lIns="73153" tIns="36577" rIns="73153" bIns="36577"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sz="3000" dirty="0">
                <a:latin typeface="Arial" panose="020B0604020202020204" pitchFamily="34" charset="0"/>
                <a:cs typeface="Arial" panose="020B0604020202020204" pitchFamily="34" charset="0"/>
              </a:rPr>
              <a:t>Growth’s three types of paths and outcomes</a:t>
            </a:r>
          </a:p>
          <a:p>
            <a:pPr>
              <a:spcAft>
                <a:spcPts val="1200"/>
              </a:spcAft>
            </a:pPr>
            <a:r>
              <a:rPr lang="en-US" sz="2000" dirty="0">
                <a:latin typeface="Arial" panose="020B0604020202020204" pitchFamily="34" charset="0"/>
                <a:cs typeface="Arial" panose="020B0604020202020204" pitchFamily="34" charset="0"/>
              </a:rPr>
              <a:t>We generate systems of all three kinds</a:t>
            </a:r>
            <a:endParaRPr lang="en-US" sz="2241" dirty="0">
              <a:latin typeface="Times New Roman" panose="02020603050405020304" pitchFamily="18" charset="0"/>
              <a:cs typeface="Times New Roman" panose="02020603050405020304" pitchFamily="18" charset="0"/>
            </a:endParaRPr>
          </a:p>
        </p:txBody>
      </p:sp>
      <p:sp>
        <p:nvSpPr>
          <p:cNvPr id="6" name="Title 30">
            <a:extLst>
              <a:ext uri="{FF2B5EF4-FFF2-40B4-BE49-F238E27FC236}">
                <a16:creationId xmlns:a16="http://schemas.microsoft.com/office/drawing/2014/main" id="{EA12BD98-C6B4-ED1C-FDDD-31DE5FF04C29}"/>
              </a:ext>
            </a:extLst>
          </p:cNvPr>
          <p:cNvSpPr txBox="1">
            <a:spLocks/>
          </p:cNvSpPr>
          <p:nvPr/>
        </p:nvSpPr>
        <p:spPr>
          <a:xfrm>
            <a:off x="4876800" y="3429001"/>
            <a:ext cx="4688511" cy="3581399"/>
          </a:xfrm>
          <a:prstGeom prst="rect">
            <a:avLst/>
          </a:prstGeom>
        </p:spPr>
        <p:txBody>
          <a:bodyPr vert="horz" lIns="73153" tIns="36577" rIns="73153" bIns="36577"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90513" indent="-290513" algn="l">
              <a:spcAft>
                <a:spcPts val="400"/>
              </a:spcAft>
              <a:buFont typeface="+mj-lt"/>
              <a:buAutoNum type="arabicPeriod"/>
            </a:pPr>
            <a:r>
              <a:rPr lang="en-US" sz="2000" dirty="0">
                <a:latin typeface="+mn-lt"/>
                <a:cs typeface="Arial" panose="020B0604020202020204" pitchFamily="34" charset="0"/>
              </a:rPr>
              <a:t>Growth ALWAYS triggers a whole system change in internal or external relationships</a:t>
            </a:r>
          </a:p>
          <a:p>
            <a:pPr marL="290513" indent="-290513" algn="l">
              <a:spcAft>
                <a:spcPts val="400"/>
              </a:spcAft>
              <a:buFont typeface="+mj-lt"/>
              <a:buAutoNum type="arabicPeriod"/>
            </a:pPr>
            <a:r>
              <a:rPr lang="en-US" sz="2000" dirty="0">
                <a:latin typeface="+mn-lt"/>
                <a:cs typeface="Arial" panose="020B0604020202020204" pitchFamily="34" charset="0"/>
              </a:rPr>
              <a:t>There are three main types 1) failing to find new resources, 2) failing to limit the exploding demands of growth, 3) to using to care for what growth built.</a:t>
            </a:r>
          </a:p>
          <a:p>
            <a:pPr marL="290513" indent="-290513" algn="l">
              <a:spcAft>
                <a:spcPts val="400"/>
              </a:spcAft>
              <a:buFont typeface="+mj-lt"/>
              <a:buAutoNum type="arabicPeriod"/>
            </a:pPr>
            <a:r>
              <a:rPr lang="en-US" sz="2000" dirty="0">
                <a:latin typeface="+mn-lt"/>
                <a:cs typeface="Arial" panose="020B0604020202020204" pitchFamily="34" charset="0"/>
              </a:rPr>
              <a:t>Today our internal and external crises are multiplying, as a type 2) system.</a:t>
            </a:r>
          </a:p>
          <a:p>
            <a:pPr marL="290513" indent="-290513" algn="l">
              <a:spcAft>
                <a:spcPts val="400"/>
              </a:spcAft>
              <a:buFont typeface="+mj-lt"/>
              <a:buAutoNum type="arabicPeriod"/>
            </a:pPr>
            <a:r>
              <a:rPr lang="en-US" sz="2000" dirty="0">
                <a:latin typeface="+mn-lt"/>
                <a:cs typeface="Arial" panose="020B0604020202020204" pitchFamily="34" charset="0"/>
              </a:rPr>
              <a:t>Most threatening are the system congestion, dissention, and confusion.</a:t>
            </a:r>
          </a:p>
        </p:txBody>
      </p:sp>
      <p:pic>
        <p:nvPicPr>
          <p:cNvPr id="7" name="Picture 6">
            <a:extLst>
              <a:ext uri="{FF2B5EF4-FFF2-40B4-BE49-F238E27FC236}">
                <a16:creationId xmlns:a16="http://schemas.microsoft.com/office/drawing/2014/main" id="{91167221-5131-4238-15B1-A345BEC24A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4442" y="3543300"/>
            <a:ext cx="4527873" cy="3423584"/>
          </a:xfrm>
          <a:prstGeom prst="rect">
            <a:avLst/>
          </a:prstGeom>
        </p:spPr>
      </p:pic>
      <p:sp>
        <p:nvSpPr>
          <p:cNvPr id="8" name="Title 30">
            <a:extLst>
              <a:ext uri="{FF2B5EF4-FFF2-40B4-BE49-F238E27FC236}">
                <a16:creationId xmlns:a16="http://schemas.microsoft.com/office/drawing/2014/main" id="{7FD96F86-C29C-412C-0E51-EFED25AD2EFD}"/>
              </a:ext>
            </a:extLst>
          </p:cNvPr>
          <p:cNvSpPr txBox="1">
            <a:spLocks/>
          </p:cNvSpPr>
          <p:nvPr/>
        </p:nvSpPr>
        <p:spPr>
          <a:xfrm>
            <a:off x="609600" y="1760508"/>
            <a:ext cx="8382000" cy="609600"/>
          </a:xfrm>
          <a:prstGeom prst="rect">
            <a:avLst/>
          </a:prstGeom>
        </p:spPr>
        <p:txBody>
          <a:bodyPr vert="horz" lIns="73153" tIns="36577" rIns="73153" bIns="36577"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sz="2400" dirty="0">
                <a:latin typeface="Arial" panose="020B0604020202020204" pitchFamily="34" charset="0"/>
                <a:cs typeface="Arial" panose="020B0604020202020204" pitchFamily="34" charset="0"/>
              </a:rPr>
              <a:t>― </a:t>
            </a:r>
            <a:r>
              <a:rPr lang="en-US" sz="2400" dirty="0">
                <a:latin typeface="Times New Roman" panose="02020603050405020304" pitchFamily="18" charset="0"/>
                <a:cs typeface="Times New Roman" panose="02020603050405020304" pitchFamily="18" charset="0"/>
              </a:rPr>
              <a:t>In our own lives, we almost always choose type three </a:t>
            </a:r>
            <a:r>
              <a:rPr lang="en-US" sz="2400" dirty="0">
                <a:latin typeface="Arial" panose="020B0604020202020204" pitchFamily="34" charset="0"/>
                <a:cs typeface="Arial" panose="020B0604020202020204" pitchFamily="34" charset="0"/>
              </a:rPr>
              <a:t>―</a:t>
            </a:r>
          </a:p>
        </p:txBody>
      </p:sp>
      <p:sp>
        <p:nvSpPr>
          <p:cNvPr id="14" name="Title 30">
            <a:extLst>
              <a:ext uri="{FF2B5EF4-FFF2-40B4-BE49-F238E27FC236}">
                <a16:creationId xmlns:a16="http://schemas.microsoft.com/office/drawing/2014/main" id="{C8207A66-D547-3EA7-5822-6C72777C503E}"/>
              </a:ext>
            </a:extLst>
          </p:cNvPr>
          <p:cNvSpPr txBox="1">
            <a:spLocks/>
          </p:cNvSpPr>
          <p:nvPr/>
        </p:nvSpPr>
        <p:spPr>
          <a:xfrm>
            <a:off x="419100" y="2286000"/>
            <a:ext cx="8763000" cy="6096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u="sng" dirty="0">
                <a:latin typeface="Calibri" panose="020F0502020204030204" pitchFamily="34" charset="0"/>
                <a:ea typeface="Calibri" panose="020F0502020204030204" pitchFamily="34" charset="0"/>
                <a:cs typeface="Times New Roman" panose="02020603050405020304" pitchFamily="18" charset="0"/>
              </a:rPr>
              <a:t>Guided by</a:t>
            </a:r>
            <a:r>
              <a:rPr lang="en-US" sz="2200" dirty="0">
                <a:latin typeface="Calibri" panose="020F0502020204030204" pitchFamily="34" charset="0"/>
                <a:ea typeface="Calibri" panose="020F0502020204030204" pitchFamily="34" charset="0"/>
                <a:cs typeface="Times New Roman" panose="02020603050405020304" pitchFamily="18" charset="0"/>
              </a:rPr>
              <a:t>: sensing and responding to signals flowing through the organizational connections that make systems whole.</a:t>
            </a:r>
            <a:endParaRPr lang="en-US" sz="22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D1FE0945-6B72-1FDF-BB91-2CBE510CDC3B}"/>
              </a:ext>
            </a:extLst>
          </p:cNvPr>
          <p:cNvSpPr txBox="1">
            <a:spLocks/>
          </p:cNvSpPr>
          <p:nvPr/>
        </p:nvSpPr>
        <p:spPr>
          <a:xfrm>
            <a:off x="986471" y="162800"/>
            <a:ext cx="7915988" cy="381000"/>
          </a:xfrm>
          <a:prstGeom prst="rect">
            <a:avLst/>
          </a:prstGeom>
        </p:spPr>
        <p:txBody>
          <a:bodyPr vert="horz" lIns="97536" tIns="48769" rIns="97536" bIns="4876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1600" kern="0" spc="800" dirty="0">
                <a:solidFill>
                  <a:schemeClr val="tx1">
                    <a:lumMod val="50000"/>
                    <a:lumOff val="50000"/>
                  </a:schemeClr>
                </a:solidFill>
                <a:cs typeface="Arial" panose="020B0604020202020204" pitchFamily="34" charset="0"/>
              </a:rPr>
              <a:t>1-Forces and directions of world change</a:t>
            </a:r>
            <a:r>
              <a:rPr lang="en-US" sz="1600" b="1" dirty="0">
                <a:solidFill>
                  <a:schemeClr val="bg1">
                    <a:lumMod val="75000"/>
                  </a:schemeClr>
                </a:solidFill>
              </a:rPr>
              <a:t>	</a:t>
            </a:r>
            <a:endParaRPr lang="en-US" sz="1600" dirty="0">
              <a:solidFill>
                <a:schemeClr val="bg1">
                  <a:lumMod val="75000"/>
                </a:schemeClr>
              </a:solidFill>
            </a:endParaRPr>
          </a:p>
        </p:txBody>
      </p:sp>
      <p:sp>
        <p:nvSpPr>
          <p:cNvPr id="15" name="Slide Number Placeholder 1">
            <a:extLst>
              <a:ext uri="{FF2B5EF4-FFF2-40B4-BE49-F238E27FC236}">
                <a16:creationId xmlns:a16="http://schemas.microsoft.com/office/drawing/2014/main" id="{DF93A187-DD83-A4D8-7FF6-C930EC575E43}"/>
              </a:ext>
            </a:extLst>
          </p:cNvPr>
          <p:cNvSpPr txBox="1">
            <a:spLocks/>
          </p:cNvSpPr>
          <p:nvPr/>
        </p:nvSpPr>
        <p:spPr>
          <a:xfrm>
            <a:off x="9220200" y="130253"/>
            <a:ext cx="345111"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19</a:t>
            </a:fld>
            <a:endParaRPr lang="en-US" sz="1219" dirty="0"/>
          </a:p>
        </p:txBody>
      </p:sp>
    </p:spTree>
    <p:extLst>
      <p:ext uri="{BB962C8B-B14F-4D97-AF65-F5344CB8AC3E}">
        <p14:creationId xmlns:p14="http://schemas.microsoft.com/office/powerpoint/2010/main" val="150748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1765"/>
          </a:schemeClr>
        </a:solidFill>
        <a:effectLst/>
      </p:bgPr>
    </p:bg>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188289" y="54806"/>
            <a:ext cx="9395289" cy="630994"/>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2800" b="1" dirty="0">
                <a:effectLst/>
                <a:latin typeface="Times New Roman" panose="02020603050405020304" pitchFamily="18" charset="0"/>
                <a:ea typeface="Times New Roman" panose="02020603050405020304" pitchFamily="18" charset="0"/>
              </a:rPr>
              <a:t>GST</a:t>
            </a:r>
            <a:r>
              <a:rPr lang="en-US" sz="2400" b="1" dirty="0">
                <a:effectLst/>
                <a:latin typeface="Times New Roman" panose="02020603050405020304" pitchFamily="18" charset="0"/>
                <a:ea typeface="Times New Roman" panose="02020603050405020304" pitchFamily="18" charset="0"/>
              </a:rPr>
              <a:t>/n – For  joining Abstract and Experiential Systems Thinking</a:t>
            </a:r>
          </a:p>
          <a:p>
            <a:pPr>
              <a:spcBef>
                <a:spcPts val="0"/>
              </a:spcBef>
            </a:pPr>
            <a:r>
              <a:rPr lang="en-US" sz="2400" dirty="0">
                <a:solidFill>
                  <a:schemeClr val="tx2">
                    <a:lumMod val="60000"/>
                    <a:lumOff val="40000"/>
                  </a:schemeClr>
                </a:solidFill>
                <a:latin typeface="Times New Roman" panose="02020603050405020304" pitchFamily="18" charset="0"/>
              </a:rPr>
              <a:t>Each used as a window on the other</a:t>
            </a:r>
          </a:p>
          <a:p>
            <a:pPr>
              <a:spcBef>
                <a:spcPts val="0"/>
              </a:spcBef>
            </a:pPr>
            <a:r>
              <a:rPr lang="en-US" sz="2400" dirty="0">
                <a:solidFill>
                  <a:schemeClr val="tx2">
                    <a:lumMod val="60000"/>
                    <a:lumOff val="40000"/>
                  </a:schemeClr>
                </a:solidFill>
                <a:latin typeface="Times New Roman" panose="02020603050405020304" pitchFamily="18" charset="0"/>
              </a:rPr>
              <a:t>Like the use of feeling on a subject to test reasoning and the reverse</a:t>
            </a:r>
          </a:p>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8" name="Title 30">
            <a:extLst>
              <a:ext uri="{FF2B5EF4-FFF2-40B4-BE49-F238E27FC236}">
                <a16:creationId xmlns:a16="http://schemas.microsoft.com/office/drawing/2014/main" id="{F3BB2536-D9E6-C4B3-6A26-01A9D83ED9B0}"/>
              </a:ext>
            </a:extLst>
          </p:cNvPr>
          <p:cNvSpPr txBox="1">
            <a:spLocks/>
          </p:cNvSpPr>
          <p:nvPr/>
        </p:nvSpPr>
        <p:spPr>
          <a:xfrm>
            <a:off x="71277" y="1905000"/>
            <a:ext cx="9525001" cy="333531"/>
          </a:xfrm>
          <a:prstGeom prst="rect">
            <a:avLst/>
          </a:prstGeom>
          <a:solidFill>
            <a:schemeClr val="bg1"/>
          </a:solidFill>
        </p:spPr>
        <p:txBody>
          <a:bodyPr vert="horz" lIns="73152" tIns="0" rIns="73152"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400"/>
              </a:lnSpc>
              <a:spcBef>
                <a:spcPts val="0"/>
              </a:spcBef>
              <a:spcAft>
                <a:spcPts val="600"/>
              </a:spcAft>
            </a:pPr>
            <a:r>
              <a:rPr lang="en-US" sz="2400" dirty="0">
                <a:cs typeface="Times New Roman" panose="02020603050405020304" pitchFamily="18" charset="0"/>
              </a:rPr>
              <a:t>What is the difference between abstract and experiential learning?</a:t>
            </a:r>
          </a:p>
          <a:p>
            <a:pPr>
              <a:lnSpc>
                <a:spcPts val="1800"/>
              </a:lnSpc>
              <a:spcBef>
                <a:spcPts val="0"/>
              </a:spcBef>
              <a:spcAft>
                <a:spcPts val="1800"/>
              </a:spcAft>
            </a:pPr>
            <a:r>
              <a:rPr lang="en-US" sz="2000" i="1" dirty="0">
                <a:cs typeface="Times New Roman" panose="02020603050405020304" pitchFamily="18" charset="0"/>
              </a:rPr>
              <a:t>Comparing subject responses of each</a:t>
            </a:r>
            <a:endParaRPr lang="en-US" sz="1600" i="1" dirty="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B691B45A-4178-60D9-C889-6773EEE31E26}"/>
              </a:ext>
            </a:extLst>
          </p:cNvPr>
          <p:cNvGraphicFramePr>
            <a:graphicFrameLocks noGrp="1"/>
          </p:cNvGraphicFramePr>
          <p:nvPr>
            <p:extLst>
              <p:ext uri="{D42A27DB-BD31-4B8C-83A1-F6EECF244321}">
                <p14:modId xmlns:p14="http://schemas.microsoft.com/office/powerpoint/2010/main" val="2169172081"/>
              </p:ext>
            </p:extLst>
          </p:nvPr>
        </p:nvGraphicFramePr>
        <p:xfrm>
          <a:off x="506951" y="2552700"/>
          <a:ext cx="8763000" cy="4514550"/>
        </p:xfrm>
        <a:graphic>
          <a:graphicData uri="http://schemas.openxmlformats.org/drawingml/2006/table">
            <a:tbl>
              <a:tblPr firstRow="1" firstCol="1" bandRow="1">
                <a:tableStyleId>{5C22544A-7EE6-4342-B048-85BDC9FD1C3A}</a:tableStyleId>
              </a:tblPr>
              <a:tblGrid>
                <a:gridCol w="2190344">
                  <a:extLst>
                    <a:ext uri="{9D8B030D-6E8A-4147-A177-3AD203B41FA5}">
                      <a16:colId xmlns:a16="http://schemas.microsoft.com/office/drawing/2014/main" val="496003140"/>
                    </a:ext>
                  </a:extLst>
                </a:gridCol>
                <a:gridCol w="2372523">
                  <a:extLst>
                    <a:ext uri="{9D8B030D-6E8A-4147-A177-3AD203B41FA5}">
                      <a16:colId xmlns:a16="http://schemas.microsoft.com/office/drawing/2014/main" val="4108981009"/>
                    </a:ext>
                  </a:extLst>
                </a:gridCol>
                <a:gridCol w="2008977">
                  <a:extLst>
                    <a:ext uri="{9D8B030D-6E8A-4147-A177-3AD203B41FA5}">
                      <a16:colId xmlns:a16="http://schemas.microsoft.com/office/drawing/2014/main" val="135607060"/>
                    </a:ext>
                  </a:extLst>
                </a:gridCol>
                <a:gridCol w="2191156">
                  <a:extLst>
                    <a:ext uri="{9D8B030D-6E8A-4147-A177-3AD203B41FA5}">
                      <a16:colId xmlns:a16="http://schemas.microsoft.com/office/drawing/2014/main" val="543634922"/>
                    </a:ext>
                  </a:extLst>
                </a:gridCol>
              </a:tblGrid>
              <a:tr h="298494">
                <a:tc>
                  <a:txBody>
                    <a:bodyPr/>
                    <a:lstStyle/>
                    <a:p>
                      <a:pPr marL="0" marR="0" algn="ctr">
                        <a:spcBef>
                          <a:spcPts val="0"/>
                        </a:spcBef>
                        <a:spcAft>
                          <a:spcPts val="0"/>
                        </a:spcAft>
                        <a:tabLst>
                          <a:tab pos="685800" algn="l"/>
                        </a:tabLst>
                      </a:pPr>
                      <a:r>
                        <a:rPr lang="en-US" sz="1400" kern="100" spc="100" dirty="0">
                          <a:effectLst/>
                        </a:rPr>
                        <a:t>Subjects</a:t>
                      </a:r>
                      <a:endParaRPr lang="en-US" sz="1400"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lgn="ctr">
                        <a:spcBef>
                          <a:spcPts val="0"/>
                        </a:spcBef>
                        <a:spcAft>
                          <a:spcPts val="0"/>
                        </a:spcAft>
                        <a:tabLst>
                          <a:tab pos="685800" algn="l"/>
                        </a:tabLst>
                      </a:pPr>
                      <a:r>
                        <a:rPr lang="en-US" sz="1400" kern="100" spc="100" dirty="0">
                          <a:effectLst/>
                        </a:rPr>
                        <a:t>Abstract learner</a:t>
                      </a:r>
                      <a:endParaRPr lang="en-US" sz="1400"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lgn="ctr">
                        <a:spcBef>
                          <a:spcPts val="0"/>
                        </a:spcBef>
                        <a:spcAft>
                          <a:spcPts val="0"/>
                        </a:spcAft>
                        <a:tabLst>
                          <a:tab pos="685800" algn="l"/>
                        </a:tabLst>
                      </a:pPr>
                      <a:r>
                        <a:rPr lang="en-US" sz="1400" kern="100" spc="100">
                          <a:effectLst/>
                        </a:rPr>
                        <a:t>Experiential learner</a:t>
                      </a:r>
                      <a:endParaRPr lang="en-US" sz="1400" kern="100" spc="10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lgn="ctr">
                        <a:spcBef>
                          <a:spcPts val="0"/>
                        </a:spcBef>
                        <a:spcAft>
                          <a:spcPts val="0"/>
                        </a:spcAft>
                        <a:tabLst>
                          <a:tab pos="685800" algn="l"/>
                        </a:tabLst>
                      </a:pPr>
                      <a:r>
                        <a:rPr lang="en-US" sz="1400" kern="100" spc="100">
                          <a:effectLst/>
                        </a:rPr>
                        <a:t>Combined</a:t>
                      </a:r>
                      <a:endParaRPr lang="en-US" sz="1400" kern="100" spc="100">
                        <a:effectLst/>
                        <a:latin typeface="New Caledonia"/>
                        <a:ea typeface="Times New Roman" panose="02020603050405020304" pitchFamily="18" charset="0"/>
                        <a:cs typeface="Times New Roman" panose="02020603050405020304" pitchFamily="18" charset="0"/>
                      </a:endParaRPr>
                    </a:p>
                  </a:txBody>
                  <a:tcPr marR="22324" marT="91440" marB="22324"/>
                </a:tc>
                <a:extLst>
                  <a:ext uri="{0D108BD9-81ED-4DB2-BD59-A6C34878D82A}">
                    <a16:rowId xmlns:a16="http://schemas.microsoft.com/office/drawing/2014/main" val="1662500485"/>
                  </a:ext>
                </a:extLst>
              </a:tr>
              <a:tr h="1457476">
                <a:tc>
                  <a:txBody>
                    <a:bodyPr/>
                    <a:lstStyle/>
                    <a:p>
                      <a:pPr marL="0" marR="0">
                        <a:spcBef>
                          <a:spcPts val="0"/>
                        </a:spcBef>
                        <a:spcAft>
                          <a:spcPts val="0"/>
                        </a:spcAft>
                        <a:tabLst>
                          <a:tab pos="685800" algn="l"/>
                        </a:tabLst>
                      </a:pPr>
                      <a:endParaRPr lang="en-US" sz="1400"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lnSpc>
                          <a:spcPct val="80000"/>
                        </a:lnSpc>
                        <a:spcBef>
                          <a:spcPts val="0"/>
                        </a:spcBef>
                        <a:spcAft>
                          <a:spcPts val="200"/>
                        </a:spcAft>
                        <a:tabLst>
                          <a:tab pos="685800" algn="l"/>
                        </a:tabLst>
                      </a:pPr>
                      <a:r>
                        <a:rPr lang="en-US" sz="1400" b="1" kern="100" spc="100" dirty="0">
                          <a:effectLst/>
                        </a:rPr>
                        <a:t>The shape is nice, but form and engagement have no scientific meaning</a:t>
                      </a:r>
                    </a:p>
                    <a:p>
                      <a:pPr marL="0" marR="0">
                        <a:lnSpc>
                          <a:spcPct val="80000"/>
                        </a:lnSpc>
                        <a:spcBef>
                          <a:spcPts val="0"/>
                        </a:spcBef>
                        <a:spcAft>
                          <a:spcPts val="200"/>
                        </a:spcAft>
                        <a:tabLst>
                          <a:tab pos="685800" algn="l"/>
                        </a:tabLst>
                      </a:pPr>
                      <a:r>
                        <a:rPr lang="en-US" sz="1400" kern="100" spc="100" dirty="0">
                          <a:effectLst/>
                        </a:rPr>
                        <a:t> </a:t>
                      </a:r>
                      <a:endParaRPr lang="en-US" sz="1400"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spcBef>
                          <a:spcPts val="0"/>
                        </a:spcBef>
                        <a:spcAft>
                          <a:spcPts val="0"/>
                        </a:spcAft>
                        <a:tabLst>
                          <a:tab pos="685800" algn="l"/>
                        </a:tabLst>
                      </a:pPr>
                      <a:r>
                        <a:rPr lang="en-US" sz="1400" b="1" kern="100" spc="100" dirty="0">
                          <a:effectLst/>
                        </a:rPr>
                        <a:t>Thank you. It’s abstract, but it is also the story of how everything works. Now I know to look for the changes!</a:t>
                      </a:r>
                      <a:endParaRPr lang="en-US" sz="1400" b="1"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spcBef>
                          <a:spcPts val="0"/>
                        </a:spcBef>
                        <a:spcAft>
                          <a:spcPts val="0"/>
                        </a:spcAft>
                        <a:tabLst>
                          <a:tab pos="685800" algn="l"/>
                        </a:tabLst>
                      </a:pPr>
                      <a:r>
                        <a:rPr lang="en-US" sz="1400" b="1" kern="100" spc="100" dirty="0">
                          <a:effectLst/>
                        </a:rPr>
                        <a:t>Oh my, both say. The abstraction </a:t>
                      </a:r>
                      <a:r>
                        <a:rPr lang="en-US" sz="1400" b="1" kern="100" spc="100" dirty="0" err="1">
                          <a:effectLst/>
                        </a:rPr>
                        <a:t>helpd</a:t>
                      </a:r>
                      <a:r>
                        <a:rPr lang="en-US" sz="1400" b="1" kern="100" spc="100" dirty="0">
                          <a:effectLst/>
                        </a:rPr>
                        <a:t> me look at the contexts and learn much more about how things work. </a:t>
                      </a:r>
                      <a:endParaRPr lang="en-US" sz="1400" b="1"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extLst>
                  <a:ext uri="{0D108BD9-81ED-4DB2-BD59-A6C34878D82A}">
                    <a16:rowId xmlns:a16="http://schemas.microsoft.com/office/drawing/2014/main" val="3406220724"/>
                  </a:ext>
                </a:extLst>
              </a:tr>
              <a:tr h="1066870">
                <a:tc>
                  <a:txBody>
                    <a:bodyPr/>
                    <a:lstStyle/>
                    <a:p>
                      <a:pPr marL="0" marR="0" algn="ctr">
                        <a:lnSpc>
                          <a:spcPct val="150000"/>
                        </a:lnSpc>
                        <a:spcBef>
                          <a:spcPts val="1800"/>
                        </a:spcBef>
                        <a:spcAft>
                          <a:spcPts val="0"/>
                        </a:spcAft>
                        <a:tabLst>
                          <a:tab pos="685800" algn="l"/>
                        </a:tabLst>
                      </a:pPr>
                      <a:r>
                        <a:rPr lang="en-US" sz="1400" kern="100" spc="100" dirty="0">
                          <a:effectLst/>
                        </a:rPr>
                        <a:t>{co  op  er  a  </a:t>
                      </a:r>
                      <a:r>
                        <a:rPr lang="en-US" sz="1400" kern="100" spc="100" dirty="0" err="1">
                          <a:effectLst/>
                        </a:rPr>
                        <a:t>tion</a:t>
                      </a:r>
                      <a:r>
                        <a:rPr lang="en-US" sz="1400" kern="100" spc="100" dirty="0">
                          <a:effectLst/>
                        </a:rPr>
                        <a:t>}</a:t>
                      </a:r>
                    </a:p>
                    <a:p>
                      <a:pPr marL="0" marR="0" algn="ctr">
                        <a:spcBef>
                          <a:spcPts val="600"/>
                        </a:spcBef>
                        <a:spcAft>
                          <a:spcPts val="0"/>
                        </a:spcAft>
                        <a:tabLst>
                          <a:tab pos="685800" algn="l"/>
                        </a:tabLst>
                      </a:pPr>
                      <a:r>
                        <a:rPr lang="en-US" sz="1400" kern="100" spc="100" dirty="0">
                          <a:effectLst/>
                        </a:rPr>
                        <a:t> </a:t>
                      </a:r>
                    </a:p>
                    <a:p>
                      <a:pPr marL="0" marR="0" algn="ctr">
                        <a:spcBef>
                          <a:spcPts val="0"/>
                        </a:spcBef>
                        <a:spcAft>
                          <a:spcPts val="0"/>
                        </a:spcAft>
                        <a:tabLst>
                          <a:tab pos="685800" algn="l"/>
                        </a:tabLst>
                      </a:pPr>
                      <a:r>
                        <a:rPr lang="en-US" sz="1400" kern="100" spc="100" dirty="0">
                          <a:effectLst/>
                        </a:rPr>
                        <a:t>[com  </a:t>
                      </a:r>
                      <a:r>
                        <a:rPr lang="en-US" sz="1400" kern="100" spc="100" dirty="0" err="1">
                          <a:effectLst/>
                        </a:rPr>
                        <a:t>muni</a:t>
                      </a:r>
                      <a:r>
                        <a:rPr lang="en-US" sz="1400" kern="100" spc="100" dirty="0">
                          <a:effectLst/>
                        </a:rPr>
                        <a:t>  ca  </a:t>
                      </a:r>
                      <a:r>
                        <a:rPr lang="en-US" sz="1400" kern="100" spc="100" dirty="0" err="1">
                          <a:effectLst/>
                        </a:rPr>
                        <a:t>tion</a:t>
                      </a:r>
                      <a:r>
                        <a:rPr lang="en-US" sz="1400" kern="100" spc="100" dirty="0">
                          <a:effectLst/>
                        </a:rPr>
                        <a:t>}</a:t>
                      </a:r>
                    </a:p>
                    <a:p>
                      <a:pPr marL="0" marR="0">
                        <a:spcBef>
                          <a:spcPts val="0"/>
                        </a:spcBef>
                        <a:spcAft>
                          <a:spcPts val="0"/>
                        </a:spcAft>
                        <a:tabLst>
                          <a:tab pos="685800" algn="l"/>
                        </a:tabLst>
                      </a:pPr>
                      <a:r>
                        <a:rPr lang="en-US" sz="1400" kern="100" spc="100" dirty="0">
                          <a:effectLst/>
                        </a:rPr>
                        <a:t> </a:t>
                      </a:r>
                      <a:endParaRPr lang="en-US" sz="1400"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spcBef>
                          <a:spcPts val="0"/>
                        </a:spcBef>
                        <a:spcAft>
                          <a:spcPts val="0"/>
                        </a:spcAft>
                        <a:tabLst>
                          <a:tab pos="685800" algn="l"/>
                        </a:tabLst>
                      </a:pPr>
                      <a:r>
                        <a:rPr lang="en-US" sz="1400" b="1" kern="100" spc="100" dirty="0">
                          <a:effectLst/>
                        </a:rPr>
                        <a:t>Interesting, I never realized words are geometries of meaning</a:t>
                      </a:r>
                      <a:endParaRPr lang="en-US" sz="1400" b="1"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spcBef>
                          <a:spcPts val="0"/>
                        </a:spcBef>
                        <a:spcAft>
                          <a:spcPts val="0"/>
                        </a:spcAft>
                        <a:tabLst>
                          <a:tab pos="685800" algn="l"/>
                        </a:tabLst>
                      </a:pPr>
                      <a:r>
                        <a:rPr lang="en-US" sz="1400" b="1" kern="100" spc="100" dirty="0">
                          <a:effectLst/>
                        </a:rPr>
                        <a:t>I don’t get it. Why look at syllables when they’re just sounds put together?</a:t>
                      </a:r>
                      <a:endParaRPr lang="en-US" sz="1400" b="1"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spcBef>
                          <a:spcPts val="0"/>
                        </a:spcBef>
                        <a:spcAft>
                          <a:spcPts val="0"/>
                        </a:spcAft>
                        <a:tabLst>
                          <a:tab pos="685800" algn="l"/>
                        </a:tabLst>
                      </a:pPr>
                      <a:r>
                        <a:rPr lang="en-US" sz="1400" b="1" kern="100" spc="100" dirty="0">
                          <a:effectLst/>
                        </a:rPr>
                        <a:t>Oh, I see. They are the most ancient meaningful sounds, put together to make rich pictures</a:t>
                      </a:r>
                      <a:endParaRPr lang="en-US" sz="1400" b="1"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extLst>
                  <a:ext uri="{0D108BD9-81ED-4DB2-BD59-A6C34878D82A}">
                    <a16:rowId xmlns:a16="http://schemas.microsoft.com/office/drawing/2014/main" val="3306294829"/>
                  </a:ext>
                </a:extLst>
              </a:tr>
              <a:tr h="1549386">
                <a:tc>
                  <a:txBody>
                    <a:bodyPr/>
                    <a:lstStyle/>
                    <a:p>
                      <a:pPr marL="0" marR="0">
                        <a:spcBef>
                          <a:spcPts val="0"/>
                        </a:spcBef>
                        <a:spcAft>
                          <a:spcPts val="0"/>
                        </a:spcAft>
                        <a:tabLst>
                          <a:tab pos="685800" algn="l"/>
                        </a:tabLst>
                      </a:pPr>
                      <a:endParaRPr lang="en-US" sz="1400" b="1" kern="100" spc="10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spcBef>
                          <a:spcPts val="0"/>
                        </a:spcBef>
                        <a:spcAft>
                          <a:spcPts val="0"/>
                        </a:spcAft>
                        <a:tabLst>
                          <a:tab pos="685800" algn="l"/>
                        </a:tabLst>
                      </a:pPr>
                      <a:r>
                        <a:rPr lang="en-US" sz="1400" b="1" kern="100" spc="100" dirty="0">
                          <a:effectLst/>
                        </a:rPr>
                        <a:t>This is a data curve with huge scientific meaning. It is the clear path to our future, but it must change somehow, too, but who knows how.</a:t>
                      </a:r>
                      <a:endParaRPr lang="en-US" sz="1400" b="1"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spcBef>
                          <a:spcPts val="0"/>
                        </a:spcBef>
                        <a:spcAft>
                          <a:spcPts val="0"/>
                        </a:spcAft>
                        <a:tabLst>
                          <a:tab pos="685800" algn="l"/>
                        </a:tabLst>
                      </a:pPr>
                      <a:r>
                        <a:rPr lang="en-US" sz="1400" b="1" kern="100" spc="100" dirty="0">
                          <a:effectLst/>
                        </a:rPr>
                        <a:t>Oh, it’s so frustrating that nobody in charge seems to see how we’re destroying the planet so fast.</a:t>
                      </a:r>
                      <a:endParaRPr lang="en-US" sz="1400" b="1"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tc>
                  <a:txBody>
                    <a:bodyPr/>
                    <a:lstStyle/>
                    <a:p>
                      <a:pPr marL="0" marR="0">
                        <a:spcBef>
                          <a:spcPts val="0"/>
                        </a:spcBef>
                        <a:spcAft>
                          <a:spcPts val="0"/>
                        </a:spcAft>
                        <a:tabLst>
                          <a:tab pos="685800" algn="l"/>
                        </a:tabLst>
                      </a:pPr>
                      <a:r>
                        <a:rPr lang="en-US" sz="1400" b="1" kern="100" spc="100" dirty="0">
                          <a:effectLst/>
                        </a:rPr>
                        <a:t>This is in everyone’s experience and works out fine if you just change from making to caring for things. Might we do that?</a:t>
                      </a:r>
                      <a:endParaRPr lang="en-US" sz="1400" b="1" kern="100" spc="100" dirty="0">
                        <a:effectLst/>
                        <a:latin typeface="New Caledonia"/>
                        <a:ea typeface="Times New Roman" panose="02020603050405020304" pitchFamily="18" charset="0"/>
                        <a:cs typeface="Times New Roman" panose="02020603050405020304" pitchFamily="18" charset="0"/>
                      </a:endParaRPr>
                    </a:p>
                  </a:txBody>
                  <a:tcPr marR="22324" marT="91440" marB="22324"/>
                </a:tc>
                <a:extLst>
                  <a:ext uri="{0D108BD9-81ED-4DB2-BD59-A6C34878D82A}">
                    <a16:rowId xmlns:a16="http://schemas.microsoft.com/office/drawing/2014/main" val="744685204"/>
                  </a:ext>
                </a:extLst>
              </a:tr>
            </a:tbl>
          </a:graphicData>
        </a:graphic>
      </p:graphicFrame>
      <p:pic>
        <p:nvPicPr>
          <p:cNvPr id="1026" name="Picture 1">
            <a:extLst>
              <a:ext uri="{FF2B5EF4-FFF2-40B4-BE49-F238E27FC236}">
                <a16:creationId xmlns:a16="http://schemas.microsoft.com/office/drawing/2014/main" id="{F43ACD65-ED5D-0E7E-D5DC-50E210D7CE13}"/>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2971800"/>
            <a:ext cx="2011680" cy="12964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descr="A graph of the number of ice-core records&#10;&#10;Description automatically generated">
            <a:extLst>
              <a:ext uri="{FF2B5EF4-FFF2-40B4-BE49-F238E27FC236}">
                <a16:creationId xmlns:a16="http://schemas.microsoft.com/office/drawing/2014/main" id="{52D0B0F4-AFE1-3B1E-4796-04A211CE9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5600700"/>
            <a:ext cx="2030951" cy="12964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1">
            <a:extLst>
              <a:ext uri="{FF2B5EF4-FFF2-40B4-BE49-F238E27FC236}">
                <a16:creationId xmlns:a16="http://schemas.microsoft.com/office/drawing/2014/main" id="{E1F1D71E-E631-DC79-B1A2-57F9EF1A074C}"/>
              </a:ext>
            </a:extLst>
          </p:cNvPr>
          <p:cNvSpPr txBox="1">
            <a:spLocks/>
          </p:cNvSpPr>
          <p:nvPr/>
        </p:nvSpPr>
        <p:spPr>
          <a:xfrm>
            <a:off x="9245997" y="130253"/>
            <a:ext cx="319314"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2</a:t>
            </a:fld>
            <a:endParaRPr lang="en-US" sz="1219" dirty="0"/>
          </a:p>
        </p:txBody>
      </p:sp>
    </p:spTree>
    <p:extLst>
      <p:ext uri="{BB962C8B-B14F-4D97-AF65-F5344CB8AC3E}">
        <p14:creationId xmlns:p14="http://schemas.microsoft.com/office/powerpoint/2010/main" val="4074389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1216938" y="1645624"/>
            <a:ext cx="7184201"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Arial" panose="020B0604020202020204" pitchFamily="34" charset="0"/>
                <a:cs typeface="Arial" panose="020B0604020202020204" pitchFamily="34" charset="0"/>
              </a:rPr>
              <a:t>― </a:t>
            </a:r>
            <a:r>
              <a:rPr lang="en-US" sz="2400" dirty="0">
                <a:latin typeface="Times New Roman" panose="02020603050405020304" pitchFamily="18" charset="0"/>
                <a:cs typeface="Times New Roman" panose="02020603050405020304" pitchFamily="18" charset="0"/>
              </a:rPr>
              <a:t>So, what is there to learn about? </a:t>
            </a:r>
            <a:r>
              <a:rPr lang="en-US" sz="2400" dirty="0">
                <a:latin typeface="Arial" panose="020B0604020202020204" pitchFamily="34" charset="0"/>
                <a:cs typeface="Arial" panose="020B0604020202020204" pitchFamily="34" charset="0"/>
              </a:rPr>
              <a:t>―</a:t>
            </a:r>
            <a:endParaRPr lang="en-US" sz="2400" dirty="0">
              <a:latin typeface="Times New Roman" panose="02020603050405020304" pitchFamily="18" charset="0"/>
              <a:cs typeface="Times New Roman" panose="02020603050405020304" pitchFamily="18" charset="0"/>
            </a:endParaRPr>
          </a:p>
        </p:txBody>
      </p:sp>
      <p:sp>
        <p:nvSpPr>
          <p:cNvPr id="8" name="Title 30">
            <a:extLst>
              <a:ext uri="{FF2B5EF4-FFF2-40B4-BE49-F238E27FC236}">
                <a16:creationId xmlns:a16="http://schemas.microsoft.com/office/drawing/2014/main" id="{D202AEF0-4AC7-40A7-9989-5E6CDFB93B83}"/>
              </a:ext>
            </a:extLst>
          </p:cNvPr>
          <p:cNvSpPr txBox="1">
            <a:spLocks/>
          </p:cNvSpPr>
          <p:nvPr/>
        </p:nvSpPr>
        <p:spPr>
          <a:xfrm>
            <a:off x="4041304" y="3040722"/>
            <a:ext cx="5505740" cy="3969678"/>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93688" indent="-293688" algn="l">
              <a:spcAft>
                <a:spcPts val="600"/>
              </a:spcAft>
              <a:buFont typeface="+mj-lt"/>
              <a:buAutoNum type="arabicPeriod"/>
            </a:pPr>
            <a:r>
              <a:rPr lang="en-US" sz="2000" dirty="0">
                <a:latin typeface="+mn-lt"/>
                <a:cs typeface="Arial" panose="020B0604020202020204" pitchFamily="34" charset="0"/>
              </a:rPr>
              <a:t>Homes are sensitive to what’s changing all around them, local neighborhoods too, and businesses to change in their industries, so they all adapt to each other.</a:t>
            </a:r>
          </a:p>
          <a:p>
            <a:pPr marL="290513" indent="-290513" algn="l">
              <a:spcAft>
                <a:spcPts val="600"/>
              </a:spcAft>
              <a:buFont typeface="+mj-lt"/>
              <a:buAutoNum type="arabicPeriod"/>
            </a:pPr>
            <a:r>
              <a:rPr lang="en-US" sz="2000" dirty="0">
                <a:latin typeface="+mn-lt"/>
                <a:cs typeface="Arial" panose="020B0604020202020204" pitchFamily="34" charset="0"/>
              </a:rPr>
              <a:t>The financial decisions that steer how the economy develops are generally based on financial models for system remote control, actually held completely harmless in defining sustainability.  </a:t>
            </a:r>
            <a:r>
              <a:rPr lang="en-US" sz="2000" dirty="0">
                <a:latin typeface="+mn-lt"/>
                <a:cs typeface="Arial" panose="020B0604020202020204" pitchFamily="34" charset="0"/>
                <a:hlinkClick r:id="rId3"/>
              </a:rPr>
              <a:t>https://tinyurl.com/yc745be8</a:t>
            </a:r>
            <a:r>
              <a:rPr lang="en-US" sz="2000" dirty="0">
                <a:latin typeface="+mn-lt"/>
                <a:cs typeface="Arial" panose="020B0604020202020204" pitchFamily="34" charset="0"/>
              </a:rPr>
              <a:t> </a:t>
            </a:r>
          </a:p>
          <a:p>
            <a:pPr marL="293688" indent="-293688" algn="l">
              <a:spcAft>
                <a:spcPts val="600"/>
              </a:spcAft>
              <a:buFont typeface="+mj-lt"/>
              <a:buAutoNum type="arabicPeriod"/>
            </a:pPr>
            <a:r>
              <a:rPr lang="en-US" sz="2000" dirty="0">
                <a:latin typeface="+mn-lt"/>
                <a:cs typeface="Arial" panose="020B0604020202020204" pitchFamily="34" charset="0"/>
              </a:rPr>
              <a:t>These are deeply embedded cultures, so unless the error of elite managers spreads, and wounds their pride, is a whole system change likely. </a:t>
            </a:r>
          </a:p>
        </p:txBody>
      </p:sp>
      <p:pic>
        <p:nvPicPr>
          <p:cNvPr id="5" name="Picture 4">
            <a:extLst>
              <a:ext uri="{FF2B5EF4-FFF2-40B4-BE49-F238E27FC236}">
                <a16:creationId xmlns:a16="http://schemas.microsoft.com/office/drawing/2014/main" id="{4FF28A59-C5C0-401E-8175-2D0C35716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147711"/>
            <a:ext cx="2560320" cy="1633577"/>
          </a:xfrm>
          <a:prstGeom prst="rect">
            <a:avLst/>
          </a:prstGeom>
        </p:spPr>
      </p:pic>
      <p:pic>
        <p:nvPicPr>
          <p:cNvPr id="7" name="Picture 4" descr="Supply chain crisis highlighted in tweetstorm on LA ports | World Economic  Forum">
            <a:extLst>
              <a:ext uri="{FF2B5EF4-FFF2-40B4-BE49-F238E27FC236}">
                <a16:creationId xmlns:a16="http://schemas.microsoft.com/office/drawing/2014/main" id="{B5D6CE31-1729-41A1-8EB9-802A6C1C4F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280997"/>
            <a:ext cx="2560320" cy="170719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0">
            <a:extLst>
              <a:ext uri="{FF2B5EF4-FFF2-40B4-BE49-F238E27FC236}">
                <a16:creationId xmlns:a16="http://schemas.microsoft.com/office/drawing/2014/main" id="{85AE7C26-37B2-404E-BB5B-D9EB931D439A}"/>
              </a:ext>
            </a:extLst>
          </p:cNvPr>
          <p:cNvSpPr txBox="1">
            <a:spLocks/>
          </p:cNvSpPr>
          <p:nvPr/>
        </p:nvSpPr>
        <p:spPr>
          <a:xfrm>
            <a:off x="457200" y="4950020"/>
            <a:ext cx="3505200" cy="43797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a:latin typeface="Arial" panose="020B0604020202020204" pitchFamily="34" charset="0"/>
                <a:cs typeface="Arial" panose="020B0604020202020204" pitchFamily="34" charset="0"/>
              </a:rPr>
              <a:t>Unfelt worlds, remote controlled? </a:t>
            </a:r>
          </a:p>
        </p:txBody>
      </p:sp>
      <p:sp>
        <p:nvSpPr>
          <p:cNvPr id="11" name="Title 30">
            <a:extLst>
              <a:ext uri="{FF2B5EF4-FFF2-40B4-BE49-F238E27FC236}">
                <a16:creationId xmlns:a16="http://schemas.microsoft.com/office/drawing/2014/main" id="{7FF80A6C-4FD4-4A86-9124-8764252E0252}"/>
              </a:ext>
            </a:extLst>
          </p:cNvPr>
          <p:cNvSpPr txBox="1">
            <a:spLocks/>
          </p:cNvSpPr>
          <p:nvPr/>
        </p:nvSpPr>
        <p:spPr>
          <a:xfrm>
            <a:off x="457200" y="2816336"/>
            <a:ext cx="3505200" cy="43797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a:latin typeface="Arial" panose="020B0604020202020204" pitchFamily="34" charset="0"/>
                <a:cs typeface="Arial" panose="020B0604020202020204" pitchFamily="34" charset="0"/>
              </a:rPr>
              <a:t>Environments felt and experienced </a:t>
            </a:r>
          </a:p>
          <a:p>
            <a:r>
              <a:rPr lang="en-US" sz="1600" dirty="0">
                <a:latin typeface="Arial" panose="020B0604020202020204" pitchFamily="34" charset="0"/>
                <a:cs typeface="Arial" panose="020B0604020202020204" pitchFamily="34" charset="0"/>
              </a:rPr>
              <a:t>? </a:t>
            </a:r>
          </a:p>
        </p:txBody>
      </p:sp>
      <p:sp>
        <p:nvSpPr>
          <p:cNvPr id="13" name="Slide Number Placeholder 1">
            <a:extLst>
              <a:ext uri="{FF2B5EF4-FFF2-40B4-BE49-F238E27FC236}">
                <a16:creationId xmlns:a16="http://schemas.microsoft.com/office/drawing/2014/main" id="{BA8097D2-D5D2-4E2E-82BF-48C1F7FA5279}"/>
              </a:ext>
            </a:extLst>
          </p:cNvPr>
          <p:cNvSpPr txBox="1">
            <a:spLocks/>
          </p:cNvSpPr>
          <p:nvPr/>
        </p:nvSpPr>
        <p:spPr>
          <a:xfrm>
            <a:off x="9220200" y="130253"/>
            <a:ext cx="345111"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20</a:t>
            </a:fld>
            <a:endParaRPr lang="en-US" sz="1219" dirty="0"/>
          </a:p>
        </p:txBody>
      </p:sp>
      <p:sp>
        <p:nvSpPr>
          <p:cNvPr id="15" name="Title 30">
            <a:extLst>
              <a:ext uri="{FF2B5EF4-FFF2-40B4-BE49-F238E27FC236}">
                <a16:creationId xmlns:a16="http://schemas.microsoft.com/office/drawing/2014/main" id="{9F667627-086E-B486-28E8-26CF2D37B348}"/>
              </a:ext>
            </a:extLst>
          </p:cNvPr>
          <p:cNvSpPr txBox="1">
            <a:spLocks/>
          </p:cNvSpPr>
          <p:nvPr/>
        </p:nvSpPr>
        <p:spPr>
          <a:xfrm>
            <a:off x="170022" y="5334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latin typeface="Arial" panose="020B0604020202020204" pitchFamily="34" charset="0"/>
                <a:cs typeface="Arial" panose="020B0604020202020204" pitchFamily="34" charset="0"/>
              </a:rPr>
              <a:t>People aware of their contexts react, others not</a:t>
            </a:r>
          </a:p>
        </p:txBody>
      </p:sp>
      <p:sp>
        <p:nvSpPr>
          <p:cNvPr id="17" name="Title 1">
            <a:extLst>
              <a:ext uri="{FF2B5EF4-FFF2-40B4-BE49-F238E27FC236}">
                <a16:creationId xmlns:a16="http://schemas.microsoft.com/office/drawing/2014/main" id="{6C6DE510-8086-A97D-D295-13E406D0ABDD}"/>
              </a:ext>
            </a:extLst>
          </p:cNvPr>
          <p:cNvSpPr txBox="1">
            <a:spLocks/>
          </p:cNvSpPr>
          <p:nvPr/>
        </p:nvSpPr>
        <p:spPr>
          <a:xfrm>
            <a:off x="986471" y="162800"/>
            <a:ext cx="7915988" cy="381000"/>
          </a:xfrm>
          <a:prstGeom prst="rect">
            <a:avLst/>
          </a:prstGeom>
        </p:spPr>
        <p:txBody>
          <a:bodyPr vert="horz" lIns="97536" tIns="48769" rIns="97536" bIns="4876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1600" kern="0" spc="800" dirty="0">
                <a:solidFill>
                  <a:schemeClr val="tx1">
                    <a:lumMod val="50000"/>
                    <a:lumOff val="50000"/>
                  </a:schemeClr>
                </a:solidFill>
                <a:cs typeface="Arial" panose="020B0604020202020204" pitchFamily="34" charset="0"/>
              </a:rPr>
              <a:t>1-Forces and directions of world change</a:t>
            </a:r>
            <a:r>
              <a:rPr lang="en-US" sz="1600" b="1" dirty="0">
                <a:solidFill>
                  <a:schemeClr val="bg1">
                    <a:lumMod val="75000"/>
                  </a:schemeClr>
                </a:solidFill>
              </a:rPr>
              <a:t>	</a:t>
            </a:r>
            <a:endParaRPr lang="en-US" sz="1600" dirty="0">
              <a:solidFill>
                <a:schemeClr val="bg1">
                  <a:lumMod val="75000"/>
                </a:schemeClr>
              </a:solidFill>
            </a:endParaRPr>
          </a:p>
        </p:txBody>
      </p:sp>
      <p:sp>
        <p:nvSpPr>
          <p:cNvPr id="18" name="Title 30">
            <a:extLst>
              <a:ext uri="{FF2B5EF4-FFF2-40B4-BE49-F238E27FC236}">
                <a16:creationId xmlns:a16="http://schemas.microsoft.com/office/drawing/2014/main" id="{5EBE3932-E48A-1A4E-D225-352E16B2B16C}"/>
              </a:ext>
            </a:extLst>
          </p:cNvPr>
          <p:cNvSpPr txBox="1">
            <a:spLocks/>
          </p:cNvSpPr>
          <p:nvPr/>
        </p:nvSpPr>
        <p:spPr>
          <a:xfrm>
            <a:off x="1235990" y="2057400"/>
            <a:ext cx="7129220"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We could adjust our rules to estimate profits to the whole</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689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685800" y="1585588"/>
            <a:ext cx="8305800"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Arial" panose="020B0604020202020204" pitchFamily="34" charset="0"/>
                <a:cs typeface="Arial" panose="020B0604020202020204" pitchFamily="34" charset="0"/>
              </a:rPr>
              <a:t>― </a:t>
            </a:r>
            <a:r>
              <a:rPr lang="en-US" sz="2400" dirty="0">
                <a:latin typeface="Times New Roman" panose="02020603050405020304" pitchFamily="18" charset="0"/>
                <a:cs typeface="Times New Roman" panose="02020603050405020304" pitchFamily="18" charset="0"/>
              </a:rPr>
              <a:t>Part of what’s holding them back how to define the problem </a:t>
            </a:r>
            <a:r>
              <a:rPr lang="en-US" sz="2400" dirty="0">
                <a:latin typeface="Arial" panose="020B0604020202020204" pitchFamily="34" charset="0"/>
                <a:cs typeface="Arial" panose="020B0604020202020204" pitchFamily="34" charset="0"/>
              </a:rPr>
              <a:t>―</a:t>
            </a:r>
            <a:endParaRPr lang="en-US" sz="2400" dirty="0">
              <a:latin typeface="Times New Roman" panose="02020603050405020304" pitchFamily="18" charset="0"/>
              <a:cs typeface="Times New Roman" panose="02020603050405020304" pitchFamily="18" charset="0"/>
            </a:endParaRPr>
          </a:p>
        </p:txBody>
      </p:sp>
      <p:sp>
        <p:nvSpPr>
          <p:cNvPr id="8" name="Title 30">
            <a:extLst>
              <a:ext uri="{FF2B5EF4-FFF2-40B4-BE49-F238E27FC236}">
                <a16:creationId xmlns:a16="http://schemas.microsoft.com/office/drawing/2014/main" id="{D202AEF0-4AC7-40A7-9989-5E6CDFB93B83}"/>
              </a:ext>
            </a:extLst>
          </p:cNvPr>
          <p:cNvSpPr txBox="1">
            <a:spLocks/>
          </p:cNvSpPr>
          <p:nvPr/>
        </p:nvSpPr>
        <p:spPr>
          <a:xfrm>
            <a:off x="5334002" y="3063819"/>
            <a:ext cx="4213042" cy="3969678"/>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93688" indent="-293688" algn="l">
              <a:spcAft>
                <a:spcPts val="600"/>
              </a:spcAft>
              <a:buFont typeface="+mj-lt"/>
              <a:buAutoNum type="arabicPeriod"/>
            </a:pPr>
            <a:r>
              <a:rPr lang="en-US" sz="2000" dirty="0">
                <a:latin typeface="+mn-lt"/>
                <a:cs typeface="Arial" panose="020B0604020202020204" pitchFamily="34" charset="0"/>
              </a:rPr>
              <a:t>Moving resources </a:t>
            </a:r>
            <a:r>
              <a:rPr lang="en-US" sz="2000" b="1" dirty="0">
                <a:latin typeface="+mn-lt"/>
                <a:cs typeface="Arial" panose="020B0604020202020204" pitchFamily="34" charset="0"/>
              </a:rPr>
              <a:t>from growth going to the care of what growth built </a:t>
            </a:r>
            <a:r>
              <a:rPr lang="en-US" sz="2000" dirty="0">
                <a:latin typeface="+mn-lt"/>
                <a:cs typeface="Arial" panose="020B0604020202020204" pitchFamily="34" charset="0"/>
              </a:rPr>
              <a:t>is how natural systems do it.</a:t>
            </a:r>
          </a:p>
          <a:p>
            <a:pPr marL="290513" indent="-290513" algn="l">
              <a:spcAft>
                <a:spcPts val="600"/>
              </a:spcAft>
              <a:buFont typeface="+mj-lt"/>
              <a:buAutoNum type="arabicPeriod"/>
            </a:pPr>
            <a:r>
              <a:rPr lang="en-US" sz="2000" dirty="0">
                <a:latin typeface="+mn-lt"/>
                <a:cs typeface="Arial" panose="020B0604020202020204" pitchFamily="34" charset="0"/>
              </a:rPr>
              <a:t>The system still needs profits for resilience to shocks and making collective choices about needs.</a:t>
            </a:r>
          </a:p>
          <a:p>
            <a:pPr marL="290513" indent="-290513" algn="l">
              <a:spcAft>
                <a:spcPts val="600"/>
              </a:spcAft>
              <a:buFont typeface="+mj-lt"/>
              <a:buAutoNum type="arabicPeriod"/>
            </a:pPr>
            <a:r>
              <a:rPr lang="en-US" sz="2000" i="1" dirty="0">
                <a:latin typeface="+mn-lt"/>
                <a:cs typeface="Arial" panose="020B0604020202020204" pitchFamily="34" charset="0"/>
              </a:rPr>
              <a:t>Sustainability</a:t>
            </a:r>
            <a:r>
              <a:rPr lang="en-US" sz="2000" dirty="0">
                <a:latin typeface="+mn-lt"/>
                <a:cs typeface="Arial" panose="020B0604020202020204" pitchFamily="34" charset="0"/>
              </a:rPr>
              <a:t> and </a:t>
            </a:r>
            <a:r>
              <a:rPr lang="en-US" sz="2000" i="1" dirty="0">
                <a:latin typeface="+mn-lt"/>
                <a:cs typeface="Arial" panose="020B0604020202020204" pitchFamily="34" charset="0"/>
              </a:rPr>
              <a:t>Impact Investing </a:t>
            </a:r>
            <a:r>
              <a:rPr lang="en-US" sz="2000" dirty="0">
                <a:latin typeface="+mn-lt"/>
                <a:cs typeface="Arial" panose="020B0604020202020204" pitchFamily="34" charset="0"/>
              </a:rPr>
              <a:t>already do that, but neither would change the system.</a:t>
            </a:r>
          </a:p>
          <a:p>
            <a:pPr marL="290513" indent="-290513" algn="l">
              <a:spcAft>
                <a:spcPts val="600"/>
              </a:spcAft>
              <a:buFont typeface="+mj-lt"/>
              <a:buAutoNum type="arabicPeriod"/>
            </a:pPr>
            <a:r>
              <a:rPr lang="en-US" sz="2000" dirty="0">
                <a:latin typeface="+mn-lt"/>
                <a:cs typeface="Arial" panose="020B0604020202020204" pitchFamily="34" charset="0"/>
              </a:rPr>
              <a:t>So it’s really necessary for the elite managers to feel the threat to themselves and every one else.</a:t>
            </a:r>
          </a:p>
        </p:txBody>
      </p:sp>
      <p:sp>
        <p:nvSpPr>
          <p:cNvPr id="13" name="Slide Number Placeholder 1">
            <a:extLst>
              <a:ext uri="{FF2B5EF4-FFF2-40B4-BE49-F238E27FC236}">
                <a16:creationId xmlns:a16="http://schemas.microsoft.com/office/drawing/2014/main" id="{BA8097D2-D5D2-4E2E-82BF-48C1F7FA5279}"/>
              </a:ext>
            </a:extLst>
          </p:cNvPr>
          <p:cNvSpPr txBox="1">
            <a:spLocks/>
          </p:cNvSpPr>
          <p:nvPr/>
        </p:nvSpPr>
        <p:spPr>
          <a:xfrm>
            <a:off x="9220200" y="130253"/>
            <a:ext cx="345111"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21</a:t>
            </a:fld>
            <a:endParaRPr lang="en-US" sz="1219" dirty="0"/>
          </a:p>
        </p:txBody>
      </p:sp>
      <p:sp>
        <p:nvSpPr>
          <p:cNvPr id="15" name="Title 30">
            <a:extLst>
              <a:ext uri="{FF2B5EF4-FFF2-40B4-BE49-F238E27FC236}">
                <a16:creationId xmlns:a16="http://schemas.microsoft.com/office/drawing/2014/main" id="{9F667627-086E-B486-28E8-26CF2D37B348}"/>
              </a:ext>
            </a:extLst>
          </p:cNvPr>
          <p:cNvSpPr txBox="1">
            <a:spLocks/>
          </p:cNvSpPr>
          <p:nvPr/>
        </p:nvSpPr>
        <p:spPr>
          <a:xfrm>
            <a:off x="170022" y="518788"/>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i="1" dirty="0">
                <a:latin typeface="Arial" panose="020B0604020202020204" pitchFamily="34" charset="0"/>
                <a:cs typeface="Arial" panose="020B0604020202020204" pitchFamily="34" charset="0"/>
              </a:rPr>
              <a:t>Lots</a:t>
            </a:r>
            <a:r>
              <a:rPr lang="en-US" sz="3000" dirty="0">
                <a:latin typeface="Arial" panose="020B0604020202020204" pitchFamily="34" charset="0"/>
                <a:cs typeface="Arial" panose="020B0604020202020204" pitchFamily="34" charset="0"/>
              </a:rPr>
              <a:t> of forces are moving to care for the needs</a:t>
            </a:r>
          </a:p>
          <a:p>
            <a:r>
              <a:rPr lang="en-US" sz="2400" dirty="0">
                <a:latin typeface="Arial" panose="020B0604020202020204" pitchFamily="34" charset="0"/>
                <a:cs typeface="Arial" panose="020B0604020202020204" pitchFamily="34" charset="0"/>
              </a:rPr>
              <a:t>we just need to </a:t>
            </a:r>
            <a:r>
              <a:rPr lang="en-US" sz="2400" i="1" dirty="0">
                <a:latin typeface="Arial" panose="020B0604020202020204" pitchFamily="34" charset="0"/>
                <a:cs typeface="Arial" panose="020B0604020202020204" pitchFamily="34" charset="0"/>
              </a:rPr>
              <a:t>expertly</a:t>
            </a:r>
            <a:r>
              <a:rPr lang="en-US" sz="2400" dirty="0">
                <a:latin typeface="Arial" panose="020B0604020202020204" pitchFamily="34" charset="0"/>
                <a:cs typeface="Arial" panose="020B0604020202020204" pitchFamily="34" charset="0"/>
              </a:rPr>
              <a:t> take them much further</a:t>
            </a:r>
          </a:p>
        </p:txBody>
      </p:sp>
      <p:pic>
        <p:nvPicPr>
          <p:cNvPr id="3" name="Picture 2">
            <a:extLst>
              <a:ext uri="{FF2B5EF4-FFF2-40B4-BE49-F238E27FC236}">
                <a16:creationId xmlns:a16="http://schemas.microsoft.com/office/drawing/2014/main" id="{B54514B9-99AE-CE24-A811-CD239B89B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8000"/>
            <a:ext cx="4992344" cy="3973906"/>
          </a:xfrm>
          <a:prstGeom prst="rect">
            <a:avLst/>
          </a:prstGeom>
        </p:spPr>
      </p:pic>
      <p:sp>
        <p:nvSpPr>
          <p:cNvPr id="17" name="Title 30">
            <a:extLst>
              <a:ext uri="{FF2B5EF4-FFF2-40B4-BE49-F238E27FC236}">
                <a16:creationId xmlns:a16="http://schemas.microsoft.com/office/drawing/2014/main" id="{09ECA4E7-4AA7-D16D-7CA7-B1111FC1C1C7}"/>
              </a:ext>
            </a:extLst>
          </p:cNvPr>
          <p:cNvSpPr txBox="1">
            <a:spLocks/>
          </p:cNvSpPr>
          <p:nvPr/>
        </p:nvSpPr>
        <p:spPr>
          <a:xfrm>
            <a:off x="290423" y="2076637"/>
            <a:ext cx="9067800" cy="43797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Times New Roman" panose="02020603050405020304" pitchFamily="18" charset="0"/>
                <a:cs typeface="Times New Roman" panose="02020603050405020304" pitchFamily="18" charset="0"/>
              </a:rPr>
              <a:t> while we seek limitless power blinds everyone to it causing the growing world crises.</a:t>
            </a:r>
            <a:endParaRPr lang="en-US" sz="1600" dirty="0">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BC46B144-31D9-12E9-265E-A1FF4FADABD0}"/>
              </a:ext>
            </a:extLst>
          </p:cNvPr>
          <p:cNvSpPr txBox="1">
            <a:spLocks/>
          </p:cNvSpPr>
          <p:nvPr/>
        </p:nvSpPr>
        <p:spPr>
          <a:xfrm>
            <a:off x="986471" y="162800"/>
            <a:ext cx="7915988" cy="381000"/>
          </a:xfrm>
          <a:prstGeom prst="rect">
            <a:avLst/>
          </a:prstGeom>
        </p:spPr>
        <p:txBody>
          <a:bodyPr vert="horz" lIns="97536" tIns="48769" rIns="97536" bIns="4876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1600" kern="0" spc="800" dirty="0">
                <a:solidFill>
                  <a:schemeClr val="tx1">
                    <a:lumMod val="50000"/>
                    <a:lumOff val="50000"/>
                  </a:schemeClr>
                </a:solidFill>
                <a:cs typeface="Arial" panose="020B0604020202020204" pitchFamily="34" charset="0"/>
              </a:rPr>
              <a:t>1-Forces and directions of world change</a:t>
            </a:r>
            <a:r>
              <a:rPr lang="en-US" sz="1600" b="1" dirty="0">
                <a:solidFill>
                  <a:schemeClr val="bg1">
                    <a:lumMod val="75000"/>
                  </a:schemeClr>
                </a:solidFill>
              </a:rPr>
              <a:t>	</a:t>
            </a:r>
            <a:endParaRPr lang="en-US" sz="1600" dirty="0">
              <a:solidFill>
                <a:schemeClr val="bg1">
                  <a:lumMod val="75000"/>
                </a:schemeClr>
              </a:solidFill>
            </a:endParaRPr>
          </a:p>
        </p:txBody>
      </p:sp>
    </p:spTree>
    <p:extLst>
      <p:ext uri="{BB962C8B-B14F-4D97-AF65-F5344CB8AC3E}">
        <p14:creationId xmlns:p14="http://schemas.microsoft.com/office/powerpoint/2010/main" val="334719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685800" y="1645624"/>
            <a:ext cx="8305800"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Arial" panose="020B0604020202020204" pitchFamily="34" charset="0"/>
                <a:cs typeface="Arial" panose="020B0604020202020204" pitchFamily="34" charset="0"/>
              </a:rPr>
              <a:t>― Sometimes from outsides, Mostly </a:t>
            </a:r>
            <a:r>
              <a:rPr lang="en-US" sz="2400" dirty="0">
                <a:latin typeface="Times New Roman" panose="02020603050405020304" pitchFamily="18" charset="0"/>
                <a:cs typeface="Times New Roman" panose="02020603050405020304" pitchFamily="18" charset="0"/>
              </a:rPr>
              <a:t>from insides. </a:t>
            </a:r>
            <a:r>
              <a:rPr lang="en-US" sz="2400" dirty="0">
                <a:latin typeface="Arial" panose="020B0604020202020204" pitchFamily="34" charset="0"/>
                <a:cs typeface="Arial" panose="020B0604020202020204" pitchFamily="34" charset="0"/>
              </a:rPr>
              <a:t>―</a:t>
            </a:r>
            <a:endParaRPr lang="en-US" sz="2400" dirty="0">
              <a:latin typeface="Times New Roman" panose="02020603050405020304" pitchFamily="18" charset="0"/>
              <a:cs typeface="Times New Roman" panose="02020603050405020304" pitchFamily="18" charset="0"/>
            </a:endParaRPr>
          </a:p>
        </p:txBody>
      </p:sp>
      <p:sp>
        <p:nvSpPr>
          <p:cNvPr id="8" name="Title 30">
            <a:extLst>
              <a:ext uri="{FF2B5EF4-FFF2-40B4-BE49-F238E27FC236}">
                <a16:creationId xmlns:a16="http://schemas.microsoft.com/office/drawing/2014/main" id="{D202AEF0-4AC7-40A7-9989-5E6CDFB93B83}"/>
              </a:ext>
            </a:extLst>
          </p:cNvPr>
          <p:cNvSpPr txBox="1">
            <a:spLocks/>
          </p:cNvSpPr>
          <p:nvPr/>
        </p:nvSpPr>
        <p:spPr>
          <a:xfrm>
            <a:off x="5334002" y="2743200"/>
            <a:ext cx="4213042" cy="3969678"/>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93688" indent="-293688" algn="l">
              <a:spcAft>
                <a:spcPts val="600"/>
              </a:spcAft>
              <a:buFont typeface="+mj-lt"/>
              <a:buAutoNum type="arabicPeriod"/>
            </a:pPr>
            <a:r>
              <a:rPr lang="en-US" sz="2000" dirty="0">
                <a:latin typeface="+mn-lt"/>
                <a:cs typeface="Arial" panose="020B0604020202020204" pitchFamily="34" charset="0"/>
              </a:rPr>
              <a:t>Relationships of all kinds take very careful attention, foresight and  hindsight, mostly non-verbal gestures.</a:t>
            </a:r>
          </a:p>
          <a:p>
            <a:pPr marL="293688" indent="-293688" algn="l">
              <a:spcAft>
                <a:spcPts val="600"/>
              </a:spcAft>
              <a:buFont typeface="+mj-lt"/>
              <a:buAutoNum type="arabicPeriod"/>
            </a:pPr>
            <a:r>
              <a:rPr lang="en-US" sz="2000" dirty="0">
                <a:latin typeface="+mn-lt"/>
                <a:cs typeface="Arial" panose="020B0604020202020204" pitchFamily="34" charset="0"/>
              </a:rPr>
              <a:t>An artist, designer or creative team doing their work, shapes their vision of the whole, starting from a inspiring notion, follow it to the end.</a:t>
            </a:r>
          </a:p>
          <a:p>
            <a:pPr marL="293688" indent="-293688" algn="l">
              <a:spcAft>
                <a:spcPts val="600"/>
              </a:spcAft>
              <a:buFont typeface="+mj-lt"/>
              <a:buAutoNum type="arabicPeriod"/>
            </a:pPr>
            <a:r>
              <a:rPr lang="en-US" sz="2000" dirty="0">
                <a:latin typeface="+mn-lt"/>
                <a:cs typeface="Arial" panose="020B0604020202020204" pitchFamily="34" charset="0"/>
              </a:rPr>
              <a:t>A cook collects ingredients, laying out the main parts, adjusting the plan, then moves to the fine parts, arrangements and serving the perfect meal.  </a:t>
            </a:r>
          </a:p>
        </p:txBody>
      </p:sp>
      <p:sp>
        <p:nvSpPr>
          <p:cNvPr id="13" name="Slide Number Placeholder 1">
            <a:extLst>
              <a:ext uri="{FF2B5EF4-FFF2-40B4-BE49-F238E27FC236}">
                <a16:creationId xmlns:a16="http://schemas.microsoft.com/office/drawing/2014/main" id="{BA8097D2-D5D2-4E2E-82BF-48C1F7FA5279}"/>
              </a:ext>
            </a:extLst>
          </p:cNvPr>
          <p:cNvSpPr txBox="1">
            <a:spLocks/>
          </p:cNvSpPr>
          <p:nvPr/>
        </p:nvSpPr>
        <p:spPr>
          <a:xfrm>
            <a:off x="9220200" y="130253"/>
            <a:ext cx="345111"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22</a:t>
            </a:fld>
            <a:endParaRPr lang="en-US" sz="1219" dirty="0"/>
          </a:p>
        </p:txBody>
      </p:sp>
      <p:sp>
        <p:nvSpPr>
          <p:cNvPr id="15" name="Title 30">
            <a:extLst>
              <a:ext uri="{FF2B5EF4-FFF2-40B4-BE49-F238E27FC236}">
                <a16:creationId xmlns:a16="http://schemas.microsoft.com/office/drawing/2014/main" id="{9F667627-086E-B486-28E8-26CF2D37B348}"/>
              </a:ext>
            </a:extLst>
          </p:cNvPr>
          <p:cNvSpPr txBox="1">
            <a:spLocks/>
          </p:cNvSpPr>
          <p:nvPr/>
        </p:nvSpPr>
        <p:spPr>
          <a:xfrm>
            <a:off x="170022" y="5334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latin typeface="Arial" panose="020B0604020202020204" pitchFamily="34" charset="0"/>
                <a:cs typeface="Arial" panose="020B0604020202020204" pitchFamily="34" charset="0"/>
              </a:rPr>
              <a:t>We respond to and steer systems all the time.</a:t>
            </a:r>
          </a:p>
        </p:txBody>
      </p:sp>
      <p:sp>
        <p:nvSpPr>
          <p:cNvPr id="16" name="Title 1">
            <a:extLst>
              <a:ext uri="{FF2B5EF4-FFF2-40B4-BE49-F238E27FC236}">
                <a16:creationId xmlns:a16="http://schemas.microsoft.com/office/drawing/2014/main" id="{1AB019F2-568F-59F9-7A0F-98B5EC463201}"/>
              </a:ext>
            </a:extLst>
          </p:cNvPr>
          <p:cNvSpPr txBox="1">
            <a:spLocks/>
          </p:cNvSpPr>
          <p:nvPr/>
        </p:nvSpPr>
        <p:spPr>
          <a:xfrm>
            <a:off x="1228010" y="152400"/>
            <a:ext cx="7297578" cy="381000"/>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2-Noticing and responding to systems</a:t>
            </a:r>
            <a:r>
              <a:rPr lang="en-US" sz="2133" b="1" dirty="0">
                <a:solidFill>
                  <a:schemeClr val="bg1">
                    <a:lumMod val="75000"/>
                  </a:schemeClr>
                </a:solidFill>
              </a:rPr>
              <a:t>	</a:t>
            </a:r>
            <a:endParaRPr lang="en-US" sz="2133" dirty="0">
              <a:solidFill>
                <a:schemeClr val="bg1">
                  <a:lumMod val="75000"/>
                </a:schemeClr>
              </a:solidFill>
            </a:endParaRPr>
          </a:p>
        </p:txBody>
      </p:sp>
      <p:pic>
        <p:nvPicPr>
          <p:cNvPr id="3" name="Picture 2">
            <a:extLst>
              <a:ext uri="{FF2B5EF4-FFF2-40B4-BE49-F238E27FC236}">
                <a16:creationId xmlns:a16="http://schemas.microsoft.com/office/drawing/2014/main" id="{E662F65A-F2E1-6D82-1AAB-FFBDA2B88F9F}"/>
              </a:ext>
            </a:extLst>
          </p:cNvPr>
          <p:cNvPicPr>
            <a:picLocks noChangeAspect="1"/>
          </p:cNvPicPr>
          <p:nvPr/>
        </p:nvPicPr>
        <p:blipFill>
          <a:blip r:embed="rId3"/>
          <a:stretch>
            <a:fillRect/>
          </a:stretch>
        </p:blipFill>
        <p:spPr>
          <a:xfrm>
            <a:off x="609600" y="2784412"/>
            <a:ext cx="4267200" cy="4067175"/>
          </a:xfrm>
          <a:prstGeom prst="rect">
            <a:avLst/>
          </a:prstGeom>
        </p:spPr>
      </p:pic>
    </p:spTree>
    <p:extLst>
      <p:ext uri="{BB962C8B-B14F-4D97-AF65-F5344CB8AC3E}">
        <p14:creationId xmlns:p14="http://schemas.microsoft.com/office/powerpoint/2010/main" val="194920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1216938" y="1219200"/>
            <a:ext cx="7184201"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40" dirty="0">
                <a:latin typeface="Times New Roman" panose="02020603050405020304" pitchFamily="18" charset="0"/>
                <a:cs typeface="Times New Roman" panose="02020603050405020304" pitchFamily="18" charset="0"/>
              </a:rPr>
              <a:t>…</a:t>
            </a:r>
          </a:p>
        </p:txBody>
      </p:sp>
      <p:sp>
        <p:nvSpPr>
          <p:cNvPr id="8" name="Title 30">
            <a:extLst>
              <a:ext uri="{FF2B5EF4-FFF2-40B4-BE49-F238E27FC236}">
                <a16:creationId xmlns:a16="http://schemas.microsoft.com/office/drawing/2014/main" id="{D202AEF0-4AC7-40A7-9989-5E6CDFB93B83}"/>
              </a:ext>
            </a:extLst>
          </p:cNvPr>
          <p:cNvSpPr txBox="1">
            <a:spLocks/>
          </p:cNvSpPr>
          <p:nvPr/>
        </p:nvSpPr>
        <p:spPr>
          <a:xfrm>
            <a:off x="1397092" y="3276600"/>
            <a:ext cx="7184201" cy="134112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Aft>
                <a:spcPts val="320"/>
              </a:spcAft>
            </a:pPr>
            <a:r>
              <a:rPr lang="en-US" sz="1760" dirty="0">
                <a:latin typeface="Arial" panose="020B0604020202020204" pitchFamily="34" charset="0"/>
                <a:cs typeface="Arial" panose="020B0604020202020204" pitchFamily="34" charset="0"/>
              </a:rPr>
              <a:t>The Environmental View</a:t>
            </a:r>
          </a:p>
          <a:p>
            <a:pPr marL="365771" indent="-365771" algn="l">
              <a:lnSpc>
                <a:spcPct val="120000"/>
              </a:lnSpc>
              <a:spcAft>
                <a:spcPts val="320"/>
              </a:spcAft>
              <a:buFont typeface="+mj-lt"/>
              <a:buAutoNum type="arabicPeriod"/>
            </a:pPr>
            <a:r>
              <a:rPr lang="en-US" sz="1760" dirty="0">
                <a:latin typeface="Arial" panose="020B0604020202020204" pitchFamily="34" charset="0"/>
                <a:cs typeface="Arial" panose="020B0604020202020204" pitchFamily="34" charset="0"/>
              </a:rPr>
              <a:t>Look at the data then the environments reflected</a:t>
            </a:r>
          </a:p>
          <a:p>
            <a:pPr marL="365771" indent="-365771" algn="l">
              <a:lnSpc>
                <a:spcPct val="120000"/>
              </a:lnSpc>
              <a:spcAft>
                <a:spcPts val="320"/>
              </a:spcAft>
              <a:buFont typeface="+mj-lt"/>
              <a:buAutoNum type="arabicPeriod"/>
            </a:pPr>
            <a:r>
              <a:rPr lang="en-US" sz="1760" dirty="0">
                <a:latin typeface="Arial" panose="020B0604020202020204" pitchFamily="34" charset="0"/>
                <a:cs typeface="Arial" panose="020B0604020202020204" pitchFamily="34" charset="0"/>
              </a:rPr>
              <a:t>Ask what’s changing and where its going – stories of:</a:t>
            </a:r>
          </a:p>
          <a:p>
            <a:pPr marL="731543" indent="-369582" algn="l">
              <a:lnSpc>
                <a:spcPct val="120000"/>
              </a:lnSpc>
              <a:spcAft>
                <a:spcPts val="320"/>
              </a:spcAft>
              <a:buFont typeface="Arial" panose="020B0604020202020204" pitchFamily="34" charset="0"/>
              <a:buChar char="•"/>
            </a:pPr>
            <a:r>
              <a:rPr lang="en-US" sz="1760" dirty="0">
                <a:latin typeface="Arial" panose="020B0604020202020204" pitchFamily="34" charset="0"/>
                <a:cs typeface="Arial" panose="020B0604020202020204" pitchFamily="34" charset="0"/>
              </a:rPr>
              <a:t>Places, Cultures, Current events, Short and Long term </a:t>
            </a:r>
          </a:p>
        </p:txBody>
      </p:sp>
      <p:sp>
        <p:nvSpPr>
          <p:cNvPr id="10" name="Title 30">
            <a:extLst>
              <a:ext uri="{FF2B5EF4-FFF2-40B4-BE49-F238E27FC236}">
                <a16:creationId xmlns:a16="http://schemas.microsoft.com/office/drawing/2014/main" id="{7F511E40-B916-4E81-9C18-183B97443AFA}"/>
              </a:ext>
            </a:extLst>
          </p:cNvPr>
          <p:cNvSpPr txBox="1">
            <a:spLocks/>
          </p:cNvSpPr>
          <p:nvPr/>
        </p:nvSpPr>
        <p:spPr>
          <a:xfrm>
            <a:off x="1386004" y="5043301"/>
            <a:ext cx="7179212"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Aft>
                <a:spcPts val="320"/>
              </a:spcAft>
            </a:pPr>
            <a:r>
              <a:rPr lang="en-US" sz="1760" dirty="0">
                <a:latin typeface="Arial" panose="020B0604020202020204" pitchFamily="34" charset="0"/>
                <a:cs typeface="Arial" panose="020B0604020202020204" pitchFamily="34" charset="0"/>
              </a:rPr>
              <a:t>The Process View</a:t>
            </a:r>
          </a:p>
          <a:p>
            <a:pPr marL="365771" indent="-365771" algn="l">
              <a:lnSpc>
                <a:spcPct val="120000"/>
              </a:lnSpc>
              <a:spcAft>
                <a:spcPts val="320"/>
              </a:spcAft>
              <a:buFont typeface="+mj-lt"/>
              <a:buAutoNum type="arabicPeriod"/>
            </a:pPr>
            <a:r>
              <a:rPr lang="en-US" sz="1760" dirty="0">
                <a:latin typeface="Arial" panose="020B0604020202020204" pitchFamily="34" charset="0"/>
                <a:cs typeface="Arial" panose="020B0604020202020204" pitchFamily="34" charset="0"/>
              </a:rPr>
              <a:t>Think of what’s emerging and how the stages are expressed</a:t>
            </a:r>
          </a:p>
          <a:p>
            <a:pPr marL="365771" indent="-365771" algn="l">
              <a:lnSpc>
                <a:spcPct val="120000"/>
              </a:lnSpc>
              <a:spcAft>
                <a:spcPts val="320"/>
              </a:spcAft>
              <a:buFont typeface="+mj-lt"/>
              <a:buAutoNum type="arabicPeriod"/>
            </a:pPr>
            <a:r>
              <a:rPr lang="en-US" sz="1760" dirty="0">
                <a:latin typeface="Arial" panose="020B0604020202020204" pitchFamily="34" charset="0"/>
                <a:cs typeface="Arial" panose="020B0604020202020204" pitchFamily="34" charset="0"/>
              </a:rPr>
              <a:t>The egg, nest, world stages, - , </a:t>
            </a:r>
          </a:p>
          <a:p>
            <a:pPr marL="731543" indent="-369582" algn="l">
              <a:lnSpc>
                <a:spcPct val="120000"/>
              </a:lnSpc>
              <a:spcAft>
                <a:spcPts val="320"/>
              </a:spcAft>
              <a:buFont typeface="Arial" panose="020B0604020202020204" pitchFamily="34" charset="0"/>
              <a:buChar char="•"/>
            </a:pPr>
            <a:r>
              <a:rPr lang="en-US" sz="1760" dirty="0">
                <a:latin typeface="Arial" panose="020B0604020202020204" pitchFamily="34" charset="0"/>
                <a:cs typeface="Arial" panose="020B0604020202020204" pitchFamily="34" charset="0"/>
              </a:rPr>
              <a:t>Easy, Rough – Inside inspirations &amp; Outside pressures</a:t>
            </a:r>
          </a:p>
          <a:p>
            <a:pPr marL="731543" indent="-369582" algn="l">
              <a:lnSpc>
                <a:spcPct val="120000"/>
              </a:lnSpc>
              <a:spcAft>
                <a:spcPts val="320"/>
              </a:spcAft>
              <a:buFont typeface="Arial" panose="020B0604020202020204" pitchFamily="34" charset="0"/>
              <a:buChar char="•"/>
            </a:pPr>
            <a:r>
              <a:rPr lang="en-US" sz="1760" dirty="0">
                <a:latin typeface="Arial" panose="020B0604020202020204" pitchFamily="34" charset="0"/>
                <a:cs typeface="Arial" panose="020B0604020202020204" pitchFamily="34" charset="0"/>
              </a:rPr>
              <a:t>New relationships discovered</a:t>
            </a:r>
          </a:p>
        </p:txBody>
      </p:sp>
      <p:sp>
        <p:nvSpPr>
          <p:cNvPr id="9" name="Slide Number Placeholder 1">
            <a:extLst>
              <a:ext uri="{FF2B5EF4-FFF2-40B4-BE49-F238E27FC236}">
                <a16:creationId xmlns:a16="http://schemas.microsoft.com/office/drawing/2014/main" id="{D397AA1A-C456-506C-28CE-74B7484D035A}"/>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23</a:t>
            </a:fld>
            <a:endParaRPr lang="en-US" sz="1219" dirty="0"/>
          </a:p>
        </p:txBody>
      </p:sp>
      <p:sp>
        <p:nvSpPr>
          <p:cNvPr id="11" name="Title 30">
            <a:extLst>
              <a:ext uri="{FF2B5EF4-FFF2-40B4-BE49-F238E27FC236}">
                <a16:creationId xmlns:a16="http://schemas.microsoft.com/office/drawing/2014/main" id="{73901415-125F-FCFE-0D24-8207B5C34FC2}"/>
              </a:ext>
            </a:extLst>
          </p:cNvPr>
          <p:cNvSpPr txBox="1">
            <a:spLocks/>
          </p:cNvSpPr>
          <p:nvPr/>
        </p:nvSpPr>
        <p:spPr>
          <a:xfrm>
            <a:off x="188289" y="594988"/>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How to use data to explore the complex system world</a:t>
            </a:r>
          </a:p>
        </p:txBody>
      </p:sp>
      <p:sp>
        <p:nvSpPr>
          <p:cNvPr id="7" name="Title 1">
            <a:extLst>
              <a:ext uri="{FF2B5EF4-FFF2-40B4-BE49-F238E27FC236}">
                <a16:creationId xmlns:a16="http://schemas.microsoft.com/office/drawing/2014/main" id="{E77F3DF2-1930-EC63-0F00-AD684F920248}"/>
              </a:ext>
            </a:extLst>
          </p:cNvPr>
          <p:cNvSpPr txBox="1">
            <a:spLocks/>
          </p:cNvSpPr>
          <p:nvPr/>
        </p:nvSpPr>
        <p:spPr>
          <a:xfrm>
            <a:off x="1228010" y="152400"/>
            <a:ext cx="7297578" cy="381000"/>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2-Noticing and responding to systems</a:t>
            </a:r>
            <a:r>
              <a:rPr lang="en-US" sz="2133" b="1" dirty="0">
                <a:solidFill>
                  <a:schemeClr val="bg1">
                    <a:lumMod val="75000"/>
                  </a:schemeClr>
                </a:solidFill>
              </a:rPr>
              <a:t>	</a:t>
            </a:r>
            <a:endParaRPr lang="en-US" sz="2133" dirty="0">
              <a:solidFill>
                <a:schemeClr val="bg1">
                  <a:lumMod val="75000"/>
                </a:schemeClr>
              </a:solidFill>
            </a:endParaRPr>
          </a:p>
        </p:txBody>
      </p:sp>
    </p:spTree>
    <p:extLst>
      <p:ext uri="{BB962C8B-B14F-4D97-AF65-F5344CB8AC3E}">
        <p14:creationId xmlns:p14="http://schemas.microsoft.com/office/powerpoint/2010/main" val="1008095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1216938" y="1219200"/>
            <a:ext cx="7184201"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40" b="1" dirty="0">
                <a:latin typeface="Times New Roman" panose="02020603050405020304" pitchFamily="18" charset="0"/>
                <a:cs typeface="Times New Roman" panose="02020603050405020304" pitchFamily="18" charset="0"/>
              </a:rPr>
              <a:t>A short list</a:t>
            </a:r>
          </a:p>
        </p:txBody>
      </p:sp>
      <p:sp>
        <p:nvSpPr>
          <p:cNvPr id="8" name="Title 30">
            <a:extLst>
              <a:ext uri="{FF2B5EF4-FFF2-40B4-BE49-F238E27FC236}">
                <a16:creationId xmlns:a16="http://schemas.microsoft.com/office/drawing/2014/main" id="{D202AEF0-4AC7-40A7-9989-5E6CDFB93B83}"/>
              </a:ext>
            </a:extLst>
          </p:cNvPr>
          <p:cNvSpPr txBox="1">
            <a:spLocks/>
          </p:cNvSpPr>
          <p:nvPr/>
        </p:nvSpPr>
        <p:spPr>
          <a:xfrm>
            <a:off x="731522" y="2850222"/>
            <a:ext cx="8229599" cy="3969678"/>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4329"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Initial ideas – all the many functionally </a:t>
            </a:r>
            <a:r>
              <a:rPr lang="en-US" sz="1600" b="1" dirty="0">
                <a:latin typeface="Arial" panose="020B0604020202020204" pitchFamily="34" charset="0"/>
                <a:cs typeface="Arial" panose="020B0604020202020204" pitchFamily="34" charset="0"/>
              </a:rPr>
              <a:t>coordinating dualities</a:t>
            </a:r>
          </a:p>
          <a:p>
            <a:pPr marL="731543"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All the things nature can do with gravity, land, and water</a:t>
            </a:r>
          </a:p>
          <a:p>
            <a:pPr marL="731543"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individual environ system &amp; internal-external partnerships / yin &amp; yang</a:t>
            </a:r>
          </a:p>
          <a:p>
            <a:pPr marL="731543"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Complex relations inside and out, w/ a history of - characterize</a:t>
            </a:r>
          </a:p>
          <a:p>
            <a:pPr marL="274329"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What holds them together </a:t>
            </a:r>
          </a:p>
          <a:p>
            <a:pPr marL="731543"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Design</a:t>
            </a:r>
          </a:p>
          <a:p>
            <a:pPr marL="731543"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Distributed Ledgers</a:t>
            </a:r>
          </a:p>
          <a:p>
            <a:pPr marL="274329"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A simple model, as a life story arc of developing relationships</a:t>
            </a:r>
          </a:p>
          <a:p>
            <a:pPr marL="731543"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Internal and external system evolution</a:t>
            </a:r>
          </a:p>
          <a:p>
            <a:pPr marL="731543"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many arcs of pinnacle long success - </a:t>
            </a:r>
            <a:r>
              <a:rPr lang="en-US" sz="1600" b="1" dirty="0">
                <a:latin typeface="Arial" panose="020B0604020202020204" pitchFamily="34" charset="0"/>
                <a:cs typeface="Arial" panose="020B0604020202020204" pitchFamily="34" charset="0"/>
              </a:rPr>
              <a:t>Both</a:t>
            </a:r>
            <a:r>
              <a:rPr lang="en-US" sz="1600" dirty="0">
                <a:latin typeface="Arial" panose="020B0604020202020204" pitchFamily="34" charset="0"/>
                <a:cs typeface="Arial" panose="020B0604020202020204" pitchFamily="34" charset="0"/>
              </a:rPr>
              <a:t> long prosperity </a:t>
            </a:r>
            <a:r>
              <a:rPr lang="en-US" sz="1600" b="1" dirty="0">
                <a:latin typeface="Arial" panose="020B0604020202020204" pitchFamily="34" charset="0"/>
                <a:cs typeface="Arial" panose="020B0604020202020204" pitchFamily="34" charset="0"/>
              </a:rPr>
              <a:t>And</a:t>
            </a:r>
            <a:r>
              <a:rPr lang="en-US" sz="1600" dirty="0">
                <a:latin typeface="Arial" panose="020B0604020202020204" pitchFamily="34" charset="0"/>
                <a:cs typeface="Arial" panose="020B0604020202020204" pitchFamily="34" charset="0"/>
              </a:rPr>
              <a:t> service </a:t>
            </a:r>
          </a:p>
          <a:p>
            <a:pPr marL="731543"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other arcs – not finding the long </a:t>
            </a:r>
            <a:r>
              <a:rPr lang="en-US" sz="1600" dirty="0" err="1">
                <a:latin typeface="Arial" panose="020B0604020202020204" pitchFamily="34" charset="0"/>
                <a:cs typeface="Arial" panose="020B0604020202020204" pitchFamily="34" charset="0"/>
              </a:rPr>
              <a:t>grouve</a:t>
            </a:r>
            <a:endParaRPr lang="en-US" sz="1600" dirty="0">
              <a:latin typeface="Arial" panose="020B0604020202020204" pitchFamily="34" charset="0"/>
              <a:cs typeface="Arial" panose="020B0604020202020204" pitchFamily="34" charset="0"/>
            </a:endParaRPr>
          </a:p>
          <a:p>
            <a:pPr marL="274329"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To be sure of observations make sure one’s question lead to new information </a:t>
            </a:r>
          </a:p>
          <a:p>
            <a:pPr marL="731543" indent="-274329" algn="l">
              <a:lnSpc>
                <a:spcPct val="105000"/>
              </a:lnSpc>
              <a:spcAft>
                <a:spcPts val="32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learning  new information each time you ask a ‘settled’ question</a:t>
            </a:r>
          </a:p>
          <a:p>
            <a:pPr marL="731543" indent="-274329" algn="l">
              <a:lnSpc>
                <a:spcPct val="105000"/>
              </a:lnSpc>
              <a:spcAft>
                <a:spcPts val="32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1" name="Title 30">
            <a:extLst>
              <a:ext uri="{FF2B5EF4-FFF2-40B4-BE49-F238E27FC236}">
                <a16:creationId xmlns:a16="http://schemas.microsoft.com/office/drawing/2014/main" id="{BB1E4B6B-6BB0-2FF3-FB71-C1EE3427EE58}"/>
              </a:ext>
            </a:extLst>
          </p:cNvPr>
          <p:cNvSpPr txBox="1">
            <a:spLocks/>
          </p:cNvSpPr>
          <p:nvPr/>
        </p:nvSpPr>
        <p:spPr>
          <a:xfrm>
            <a:off x="188289" y="594988"/>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Research strategy for exploring the complex system world</a:t>
            </a:r>
          </a:p>
        </p:txBody>
      </p:sp>
      <p:sp>
        <p:nvSpPr>
          <p:cNvPr id="12" name="Title 1">
            <a:extLst>
              <a:ext uri="{FF2B5EF4-FFF2-40B4-BE49-F238E27FC236}">
                <a16:creationId xmlns:a16="http://schemas.microsoft.com/office/drawing/2014/main" id="{1CDE8F2E-8F70-01FE-5C15-434FD5F68D25}"/>
              </a:ext>
            </a:extLst>
          </p:cNvPr>
          <p:cNvSpPr txBox="1">
            <a:spLocks/>
          </p:cNvSpPr>
          <p:nvPr/>
        </p:nvSpPr>
        <p:spPr>
          <a:xfrm>
            <a:off x="1228010" y="152400"/>
            <a:ext cx="7297578" cy="381000"/>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2-Noticing and responding to systems</a:t>
            </a:r>
            <a:r>
              <a:rPr lang="en-US" sz="2133" b="1" dirty="0">
                <a:solidFill>
                  <a:schemeClr val="bg1">
                    <a:lumMod val="75000"/>
                  </a:schemeClr>
                </a:solidFill>
              </a:rPr>
              <a:t>	</a:t>
            </a:r>
            <a:endParaRPr lang="en-US" sz="2133" dirty="0">
              <a:solidFill>
                <a:schemeClr val="bg1">
                  <a:lumMod val="75000"/>
                </a:schemeClr>
              </a:solidFill>
            </a:endParaRPr>
          </a:p>
        </p:txBody>
      </p:sp>
      <p:sp>
        <p:nvSpPr>
          <p:cNvPr id="13" name="Slide Number Placeholder 1">
            <a:extLst>
              <a:ext uri="{FF2B5EF4-FFF2-40B4-BE49-F238E27FC236}">
                <a16:creationId xmlns:a16="http://schemas.microsoft.com/office/drawing/2014/main" id="{35A7C53F-BE52-6CE9-6FEC-23D521A8398E}"/>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24</a:t>
            </a:fld>
            <a:endParaRPr lang="en-US" sz="1219" dirty="0"/>
          </a:p>
        </p:txBody>
      </p:sp>
    </p:spTree>
    <p:extLst>
      <p:ext uri="{BB962C8B-B14F-4D97-AF65-F5344CB8AC3E}">
        <p14:creationId xmlns:p14="http://schemas.microsoft.com/office/powerpoint/2010/main" val="1325748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361245" y="440803"/>
            <a:ext cx="9050832"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80"/>
              </a:spcAft>
              <a:tabLst>
                <a:tab pos="4459288" algn="ctr"/>
              </a:tabLst>
            </a:pPr>
            <a:r>
              <a:rPr lang="en-US" sz="3000" dirty="0">
                <a:latin typeface="Arial" panose="020B0604020202020204" pitchFamily="34" charset="0"/>
                <a:cs typeface="Arial" panose="020B0604020202020204" pitchFamily="34" charset="0"/>
              </a:rPr>
              <a:t>	A Natural Systems Workshop is an Exploration</a:t>
            </a:r>
          </a:p>
        </p:txBody>
      </p:sp>
      <p:sp>
        <p:nvSpPr>
          <p:cNvPr id="10" name="Title 30">
            <a:extLst>
              <a:ext uri="{FF2B5EF4-FFF2-40B4-BE49-F238E27FC236}">
                <a16:creationId xmlns:a16="http://schemas.microsoft.com/office/drawing/2014/main" id="{1197C00D-653C-4815-9B68-880198F468B7}"/>
              </a:ext>
            </a:extLst>
          </p:cNvPr>
          <p:cNvSpPr txBox="1">
            <a:spLocks/>
          </p:cNvSpPr>
          <p:nvPr/>
        </p:nvSpPr>
        <p:spPr>
          <a:xfrm>
            <a:off x="1313022" y="1181100"/>
            <a:ext cx="7297578" cy="2551243"/>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71" indent="-365771" algn="l">
              <a:spcAft>
                <a:spcPts val="64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Systems generally have many kinds of internal and external relationships</a:t>
            </a:r>
          </a:p>
          <a:p>
            <a:pPr marL="365771" indent="-365771" algn="l">
              <a:spcAft>
                <a:spcPts val="64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Have many pathways of internal and external communication </a:t>
            </a:r>
          </a:p>
          <a:p>
            <a:pPr marL="365771" indent="-365771" algn="l">
              <a:spcAft>
                <a:spcPts val="64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Go through many transformations during their lives</a:t>
            </a:r>
          </a:p>
          <a:p>
            <a:pPr>
              <a:spcAft>
                <a:spcPts val="640"/>
              </a:spcAft>
            </a:pP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2600" dirty="0">
                <a:latin typeface="Calibri" panose="020F0502020204030204" pitchFamily="34" charset="0"/>
                <a:ea typeface="Calibri" panose="020F0502020204030204" pitchFamily="34" charset="0"/>
                <a:cs typeface="Times New Roman" panose="02020603050405020304" pitchFamily="18" charset="0"/>
              </a:rPr>
              <a:t>So, before one can understand any feature, structure, or event, it takes looking at them </a:t>
            </a:r>
            <a:br>
              <a:rPr lang="en-US" sz="2600" dirty="0">
                <a:latin typeface="Calibri" panose="020F0502020204030204" pitchFamily="34" charset="0"/>
                <a:ea typeface="Calibri" panose="020F0502020204030204" pitchFamily="34" charset="0"/>
                <a:cs typeface="Times New Roman" panose="02020603050405020304" pitchFamily="18" charset="0"/>
              </a:rPr>
            </a:br>
            <a:r>
              <a:rPr lang="en-US" sz="2600" dirty="0">
                <a:latin typeface="Calibri" panose="020F0502020204030204" pitchFamily="34" charset="0"/>
                <a:ea typeface="Calibri" panose="020F0502020204030204" pitchFamily="34" charset="0"/>
                <a:cs typeface="Times New Roman" panose="02020603050405020304" pitchFamily="18" charset="0"/>
              </a:rPr>
              <a:t>from all sides</a:t>
            </a:r>
          </a:p>
          <a:p>
            <a:pPr>
              <a:spcAft>
                <a:spcPts val="640"/>
              </a:spcAft>
            </a:pPr>
            <a:endParaRPr lang="en-US" sz="2600" dirty="0">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F175EEA3-DBEA-B3FB-714B-093B3C3D0130}"/>
              </a:ext>
            </a:extLst>
          </p:cNvPr>
          <p:cNvGraphicFramePr>
            <a:graphicFrameLocks noGrp="1"/>
          </p:cNvGraphicFramePr>
          <p:nvPr>
            <p:extLst>
              <p:ext uri="{D42A27DB-BD31-4B8C-83A1-F6EECF244321}">
                <p14:modId xmlns:p14="http://schemas.microsoft.com/office/powerpoint/2010/main" val="1541256080"/>
              </p:ext>
            </p:extLst>
          </p:nvPr>
        </p:nvGraphicFramePr>
        <p:xfrm>
          <a:off x="584446" y="4732020"/>
          <a:ext cx="8576974" cy="1935480"/>
        </p:xfrm>
        <a:graphic>
          <a:graphicData uri="http://schemas.openxmlformats.org/drawingml/2006/table">
            <a:tbl>
              <a:tblPr firstRow="1" bandRow="1">
                <a:tableStyleId>{5C22544A-7EE6-4342-B048-85BDC9FD1C3A}</a:tableStyleId>
              </a:tblPr>
              <a:tblGrid>
                <a:gridCol w="4288487">
                  <a:extLst>
                    <a:ext uri="{9D8B030D-6E8A-4147-A177-3AD203B41FA5}">
                      <a16:colId xmlns:a16="http://schemas.microsoft.com/office/drawing/2014/main" val="2016801432"/>
                    </a:ext>
                  </a:extLst>
                </a:gridCol>
                <a:gridCol w="4288487">
                  <a:extLst>
                    <a:ext uri="{9D8B030D-6E8A-4147-A177-3AD203B41FA5}">
                      <a16:colId xmlns:a16="http://schemas.microsoft.com/office/drawing/2014/main" val="4272497372"/>
                    </a:ext>
                  </a:extLst>
                </a:gridCol>
              </a:tblGrid>
              <a:tr h="347950">
                <a:tc>
                  <a:txBody>
                    <a:bodyPr/>
                    <a:lstStyle/>
                    <a:p>
                      <a:pPr algn="ctr"/>
                      <a:r>
                        <a:rPr lang="en-US" sz="1900" b="1" kern="1200" dirty="0">
                          <a:solidFill>
                            <a:schemeClr val="tx1"/>
                          </a:solidFill>
                          <a:effectLst/>
                          <a:latin typeface="Times New Roman" panose="02020603050405020304" pitchFamily="18" charset="0"/>
                          <a:cs typeface="Times New Roman" panose="02020603050405020304" pitchFamily="18" charset="0"/>
                        </a:rPr>
                        <a:t>Column 1</a:t>
                      </a:r>
                    </a:p>
                  </a:txBody>
                  <a:tcPr marL="97536" marR="97536" marT="48768" marB="48768" anchor="ctr">
                    <a:solidFill>
                      <a:srgbClr val="FFF6DD"/>
                    </a:solidFill>
                  </a:tcPr>
                </a:tc>
                <a:tc>
                  <a:txBody>
                    <a:bodyPr/>
                    <a:lstStyle/>
                    <a:p>
                      <a:pPr marL="0" algn="ctr" defTabSz="914400" rtl="0" eaLnBrk="1" latinLnBrk="0" hangingPunct="1"/>
                      <a:r>
                        <a:rPr lang="en-US" sz="1900" b="1" kern="1200" dirty="0">
                          <a:solidFill>
                            <a:schemeClr val="tx1"/>
                          </a:solidFill>
                          <a:effectLst/>
                          <a:latin typeface="Times New Roman" panose="02020603050405020304" pitchFamily="18" charset="0"/>
                          <a:ea typeface="+mn-ea"/>
                          <a:cs typeface="Times New Roman" panose="02020603050405020304" pitchFamily="18" charset="0"/>
                        </a:rPr>
                        <a:t>Column 2</a:t>
                      </a:r>
                    </a:p>
                  </a:txBody>
                  <a:tcPr marL="97536" marR="97536" marT="48768" marB="48768">
                    <a:solidFill>
                      <a:srgbClr val="FFF6DD"/>
                    </a:solidFill>
                  </a:tcPr>
                </a:tc>
                <a:extLst>
                  <a:ext uri="{0D108BD9-81ED-4DB2-BD59-A6C34878D82A}">
                    <a16:rowId xmlns:a16="http://schemas.microsoft.com/office/drawing/2014/main" val="2674070056"/>
                  </a:ext>
                </a:extLst>
              </a:tr>
              <a:tr h="347950">
                <a:tc>
                  <a:txBody>
                    <a:bodyPr/>
                    <a:lstStyle/>
                    <a:p>
                      <a:pPr marL="342900" indent="-342900" algn="ctr" defTabSz="914400" rtl="0" eaLnBrk="1" latinLnBrk="0" hangingPunct="1">
                        <a:buFont typeface="Arial" panose="020B0604020202020204" pitchFamily="34" charset="0"/>
                        <a:buChar char="•"/>
                      </a:pPr>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tc>
                  <a:txBody>
                    <a:bodyPr/>
                    <a:lstStyle/>
                    <a:p>
                      <a:pPr marL="0" algn="ctr" defTabSz="914400" rtl="0" eaLnBrk="1" latinLnBrk="0" hangingPunct="1"/>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extLst>
                  <a:ext uri="{0D108BD9-81ED-4DB2-BD59-A6C34878D82A}">
                    <a16:rowId xmlns:a16="http://schemas.microsoft.com/office/drawing/2014/main" val="3593948354"/>
                  </a:ext>
                </a:extLst>
              </a:tr>
              <a:tr h="347950">
                <a:tc>
                  <a:txBody>
                    <a:bodyPr/>
                    <a:lstStyle/>
                    <a:p>
                      <a:pPr marL="0" algn="ctr" defTabSz="914400" rtl="0" eaLnBrk="1" latinLnBrk="0" hangingPunct="1"/>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tc>
                  <a:txBody>
                    <a:bodyPr/>
                    <a:lstStyle/>
                    <a:p>
                      <a:pPr marL="0" algn="ctr" defTabSz="914400" rtl="0" eaLnBrk="1" latinLnBrk="0" hangingPunct="1"/>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extLst>
                  <a:ext uri="{0D108BD9-81ED-4DB2-BD59-A6C34878D82A}">
                    <a16:rowId xmlns:a16="http://schemas.microsoft.com/office/drawing/2014/main" val="4126165354"/>
                  </a:ext>
                </a:extLst>
              </a:tr>
              <a:tr h="347950">
                <a:tc>
                  <a:txBody>
                    <a:bodyPr/>
                    <a:lstStyle/>
                    <a:p>
                      <a:pPr marL="0" algn="ctr" defTabSz="914400" rtl="0" eaLnBrk="1" latinLnBrk="0" hangingPunct="1"/>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tc>
                  <a:txBody>
                    <a:bodyPr/>
                    <a:lstStyle/>
                    <a:p>
                      <a:pPr marL="0" algn="ctr" defTabSz="914400" rtl="0" eaLnBrk="1" latinLnBrk="0" hangingPunct="1"/>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extLst>
                  <a:ext uri="{0D108BD9-81ED-4DB2-BD59-A6C34878D82A}">
                    <a16:rowId xmlns:a16="http://schemas.microsoft.com/office/drawing/2014/main" val="1339356506"/>
                  </a:ext>
                </a:extLst>
              </a:tr>
              <a:tr h="347950">
                <a:tc>
                  <a:txBody>
                    <a:bodyPr/>
                    <a:lstStyle/>
                    <a:p>
                      <a:pPr marL="0" algn="ctr" defTabSz="914400" rtl="0" eaLnBrk="1" latinLnBrk="0" hangingPunct="1"/>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tc>
                  <a:txBody>
                    <a:bodyPr/>
                    <a:lstStyle/>
                    <a:p>
                      <a:pPr marL="0" algn="ctr" defTabSz="914400" rtl="0" eaLnBrk="1" latinLnBrk="0" hangingPunct="1"/>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extLst>
                  <a:ext uri="{0D108BD9-81ED-4DB2-BD59-A6C34878D82A}">
                    <a16:rowId xmlns:a16="http://schemas.microsoft.com/office/drawing/2014/main" val="2359766298"/>
                  </a:ext>
                </a:extLst>
              </a:tr>
            </a:tbl>
          </a:graphicData>
        </a:graphic>
      </p:graphicFrame>
      <p:pic>
        <p:nvPicPr>
          <p:cNvPr id="4" name="Picture 3">
            <a:extLst>
              <a:ext uri="{FF2B5EF4-FFF2-40B4-BE49-F238E27FC236}">
                <a16:creationId xmlns:a16="http://schemas.microsoft.com/office/drawing/2014/main" id="{8D36E6E9-59BF-D672-BDA2-70FF70E9C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46" y="1524000"/>
            <a:ext cx="969264" cy="814182"/>
          </a:xfrm>
          <a:prstGeom prst="rect">
            <a:avLst/>
          </a:prstGeom>
        </p:spPr>
      </p:pic>
      <p:pic>
        <p:nvPicPr>
          <p:cNvPr id="7" name="Picture 6">
            <a:extLst>
              <a:ext uri="{FF2B5EF4-FFF2-40B4-BE49-F238E27FC236}">
                <a16:creationId xmlns:a16="http://schemas.microsoft.com/office/drawing/2014/main" id="{50C4F32C-2F43-7C8B-EB80-5868729316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100" y="1423782"/>
            <a:ext cx="914400" cy="914400"/>
          </a:xfrm>
          <a:prstGeom prst="rect">
            <a:avLst/>
          </a:prstGeom>
        </p:spPr>
      </p:pic>
      <p:sp>
        <p:nvSpPr>
          <p:cNvPr id="8" name="Slide Number Placeholder 1">
            <a:extLst>
              <a:ext uri="{FF2B5EF4-FFF2-40B4-BE49-F238E27FC236}">
                <a16:creationId xmlns:a16="http://schemas.microsoft.com/office/drawing/2014/main" id="{70FD74E5-225A-1731-A5B7-F0E569DCF571}"/>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25</a:t>
            </a:fld>
            <a:endParaRPr lang="en-US" sz="1219" dirty="0"/>
          </a:p>
        </p:txBody>
      </p:sp>
      <p:sp>
        <p:nvSpPr>
          <p:cNvPr id="9" name="Title 1">
            <a:extLst>
              <a:ext uri="{FF2B5EF4-FFF2-40B4-BE49-F238E27FC236}">
                <a16:creationId xmlns:a16="http://schemas.microsoft.com/office/drawing/2014/main" id="{883361B0-7ACF-08B3-67F3-4760A16657CB}"/>
              </a:ext>
            </a:extLst>
          </p:cNvPr>
          <p:cNvSpPr txBox="1">
            <a:spLocks/>
          </p:cNvSpPr>
          <p:nvPr/>
        </p:nvSpPr>
        <p:spPr>
          <a:xfrm>
            <a:off x="1228010" y="152400"/>
            <a:ext cx="7297578" cy="381000"/>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3-Workshop questions</a:t>
            </a:r>
            <a:r>
              <a:rPr lang="en-US" sz="2133" b="1" dirty="0">
                <a:solidFill>
                  <a:schemeClr val="bg1">
                    <a:lumMod val="75000"/>
                  </a:schemeClr>
                </a:solidFill>
              </a:rPr>
              <a:t>	</a:t>
            </a:r>
            <a:endParaRPr lang="en-US" sz="2133" dirty="0">
              <a:solidFill>
                <a:schemeClr val="bg1">
                  <a:lumMod val="75000"/>
                </a:schemeClr>
              </a:solidFill>
            </a:endParaRPr>
          </a:p>
        </p:txBody>
      </p:sp>
      <p:sp>
        <p:nvSpPr>
          <p:cNvPr id="11" name="Title 30">
            <a:extLst>
              <a:ext uri="{FF2B5EF4-FFF2-40B4-BE49-F238E27FC236}">
                <a16:creationId xmlns:a16="http://schemas.microsoft.com/office/drawing/2014/main" id="{FD583BFF-554F-8966-94DA-93B746E6CE24}"/>
              </a:ext>
            </a:extLst>
          </p:cNvPr>
          <p:cNvSpPr txBox="1">
            <a:spLocks/>
          </p:cNvSpPr>
          <p:nvPr/>
        </p:nvSpPr>
        <p:spPr>
          <a:xfrm>
            <a:off x="1207771" y="6819900"/>
            <a:ext cx="761999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Calibri" panose="020F0502020204030204" pitchFamily="34" charset="0"/>
                <a:ea typeface="Calibri" panose="020F0502020204030204" pitchFamily="34" charset="0"/>
                <a:cs typeface="Times New Roman" panose="02020603050405020304" pitchFamily="18" charset="0"/>
              </a:rPr>
              <a:t>Make notes while listening to others for what else to ask and bring up</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644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361245" y="440803"/>
            <a:ext cx="9050832"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80"/>
              </a:spcAft>
              <a:tabLst>
                <a:tab pos="4459288" algn="ctr"/>
              </a:tabLst>
            </a:pPr>
            <a:r>
              <a:rPr lang="en-US" sz="3000" dirty="0">
                <a:latin typeface="Arial" panose="020B0604020202020204" pitchFamily="34" charset="0"/>
                <a:cs typeface="Arial" panose="020B0604020202020204" pitchFamily="34" charset="0"/>
              </a:rPr>
              <a:t>Q1.	But, How do we notice what is brand new ?</a:t>
            </a:r>
          </a:p>
        </p:txBody>
      </p:sp>
      <p:sp>
        <p:nvSpPr>
          <p:cNvPr id="10" name="Title 30">
            <a:extLst>
              <a:ext uri="{FF2B5EF4-FFF2-40B4-BE49-F238E27FC236}">
                <a16:creationId xmlns:a16="http://schemas.microsoft.com/office/drawing/2014/main" id="{1197C00D-653C-4815-9B68-880198F468B7}"/>
              </a:ext>
            </a:extLst>
          </p:cNvPr>
          <p:cNvSpPr txBox="1">
            <a:spLocks/>
          </p:cNvSpPr>
          <p:nvPr/>
        </p:nvSpPr>
        <p:spPr>
          <a:xfrm>
            <a:off x="1313022" y="1181100"/>
            <a:ext cx="7297578" cy="2551243"/>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71" indent="-365771" algn="l">
              <a:spcAft>
                <a:spcPts val="64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What told you it was not just new to you, and  what else followed from it</a:t>
            </a:r>
          </a:p>
          <a:p>
            <a:pPr marL="365771" indent="-365771" algn="l">
              <a:spcAft>
                <a:spcPts val="64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Think about what else might have come before </a:t>
            </a:r>
          </a:p>
          <a:p>
            <a:pPr marL="365771" indent="-365771" algn="l">
              <a:spcAft>
                <a:spcPts val="64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What might you not see that will come after?</a:t>
            </a:r>
          </a:p>
          <a:p>
            <a:pPr>
              <a:spcAft>
                <a:spcPts val="64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640"/>
              </a:spcAft>
            </a:pP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2600" dirty="0">
                <a:latin typeface="Calibri" panose="020F0502020204030204" pitchFamily="34" charset="0"/>
                <a:ea typeface="Calibri" panose="020F0502020204030204" pitchFamily="34" charset="0"/>
                <a:cs typeface="Times New Roman" panose="02020603050405020304" pitchFamily="18" charset="0"/>
              </a:rPr>
              <a:t>How many can we name, and say something interesting?</a:t>
            </a:r>
          </a:p>
          <a:p>
            <a:pPr>
              <a:spcAft>
                <a:spcPts val="640"/>
              </a:spcAft>
            </a:pPr>
            <a:endParaRPr lang="en-US" sz="2600" dirty="0">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F175EEA3-DBEA-B3FB-714B-093B3C3D0130}"/>
              </a:ext>
            </a:extLst>
          </p:cNvPr>
          <p:cNvGraphicFramePr>
            <a:graphicFrameLocks noGrp="1"/>
          </p:cNvGraphicFramePr>
          <p:nvPr/>
        </p:nvGraphicFramePr>
        <p:xfrm>
          <a:off x="584446" y="4546752"/>
          <a:ext cx="8576974" cy="1935480"/>
        </p:xfrm>
        <a:graphic>
          <a:graphicData uri="http://schemas.openxmlformats.org/drawingml/2006/table">
            <a:tbl>
              <a:tblPr firstRow="1" bandRow="1">
                <a:tableStyleId>{5C22544A-7EE6-4342-B048-85BDC9FD1C3A}</a:tableStyleId>
              </a:tblPr>
              <a:tblGrid>
                <a:gridCol w="4288487">
                  <a:extLst>
                    <a:ext uri="{9D8B030D-6E8A-4147-A177-3AD203B41FA5}">
                      <a16:colId xmlns:a16="http://schemas.microsoft.com/office/drawing/2014/main" val="2016801432"/>
                    </a:ext>
                  </a:extLst>
                </a:gridCol>
                <a:gridCol w="4288487">
                  <a:extLst>
                    <a:ext uri="{9D8B030D-6E8A-4147-A177-3AD203B41FA5}">
                      <a16:colId xmlns:a16="http://schemas.microsoft.com/office/drawing/2014/main" val="4272497372"/>
                    </a:ext>
                  </a:extLst>
                </a:gridCol>
              </a:tblGrid>
              <a:tr h="347950">
                <a:tc>
                  <a:txBody>
                    <a:bodyPr/>
                    <a:lstStyle/>
                    <a:p>
                      <a:pPr algn="ctr"/>
                      <a:r>
                        <a:rPr lang="en-US" sz="1900" b="1" kern="1200" dirty="0">
                          <a:solidFill>
                            <a:schemeClr val="tx1"/>
                          </a:solidFill>
                          <a:effectLst/>
                          <a:latin typeface="Times New Roman" panose="02020603050405020304" pitchFamily="18" charset="0"/>
                          <a:cs typeface="Times New Roman" panose="02020603050405020304" pitchFamily="18" charset="0"/>
                        </a:rPr>
                        <a:t>A new friend smiled</a:t>
                      </a:r>
                    </a:p>
                  </a:txBody>
                  <a:tcPr marL="97536" marR="97536" marT="48768" marB="48768" anchor="ctr">
                    <a:solidFill>
                      <a:srgbClr val="FFF6DD"/>
                    </a:solidFill>
                  </a:tcPr>
                </a:tc>
                <a:tc>
                  <a:txBody>
                    <a:bodyPr/>
                    <a:lstStyle/>
                    <a:p>
                      <a:pPr marL="0" algn="ctr" defTabSz="914400" rtl="0" eaLnBrk="1" latinLnBrk="0" hangingPunct="1"/>
                      <a:r>
                        <a:rPr lang="en-US" sz="1900" b="1" kern="1200" dirty="0">
                          <a:solidFill>
                            <a:schemeClr val="tx1"/>
                          </a:solidFill>
                          <a:effectLst/>
                          <a:latin typeface="Times New Roman" panose="02020603050405020304" pitchFamily="18" charset="0"/>
                          <a:ea typeface="+mn-ea"/>
                          <a:cs typeface="Times New Roman" panose="02020603050405020304" pitchFamily="18" charset="0"/>
                        </a:rPr>
                        <a:t>I didn’t get a call last week</a:t>
                      </a:r>
                    </a:p>
                  </a:txBody>
                  <a:tcPr marL="97536" marR="97536" marT="48768" marB="48768">
                    <a:solidFill>
                      <a:srgbClr val="FFF6DD"/>
                    </a:solidFill>
                  </a:tcPr>
                </a:tc>
                <a:extLst>
                  <a:ext uri="{0D108BD9-81ED-4DB2-BD59-A6C34878D82A}">
                    <a16:rowId xmlns:a16="http://schemas.microsoft.com/office/drawing/2014/main" val="2674070056"/>
                  </a:ext>
                </a:extLst>
              </a:tr>
              <a:tr h="347950">
                <a:tc>
                  <a:txBody>
                    <a:bodyPr/>
                    <a:lstStyle/>
                    <a:p>
                      <a:pPr marL="0" algn="ctr" defTabSz="914400" rtl="0" eaLnBrk="1" latinLnBrk="0" hangingPunct="1"/>
                      <a:r>
                        <a:rPr lang="en-US" sz="1900" b="1" kern="1200" dirty="0">
                          <a:solidFill>
                            <a:schemeClr val="tx1"/>
                          </a:solidFill>
                          <a:effectLst/>
                          <a:latin typeface="Times New Roman" panose="02020603050405020304" pitchFamily="18" charset="0"/>
                          <a:ea typeface="+mn-ea"/>
                          <a:cs typeface="Times New Roman" panose="02020603050405020304" pitchFamily="18" charset="0"/>
                        </a:rPr>
                        <a:t>No one is responding</a:t>
                      </a:r>
                    </a:p>
                  </a:txBody>
                  <a:tcPr marL="97536" marR="97536" marT="48768" marB="48768">
                    <a:solidFill>
                      <a:srgbClr val="FFF6DD"/>
                    </a:solidFill>
                  </a:tcPr>
                </a:tc>
                <a:tc>
                  <a:txBody>
                    <a:bodyPr/>
                    <a:lstStyle/>
                    <a:p>
                      <a:pPr marL="0" algn="ctr" defTabSz="914400" rtl="0" eaLnBrk="1" latinLnBrk="0" hangingPunct="1"/>
                      <a:r>
                        <a:rPr lang="en-US" sz="1900" b="1" kern="1200" dirty="0">
                          <a:solidFill>
                            <a:schemeClr val="tx1"/>
                          </a:solidFill>
                          <a:effectLst/>
                          <a:latin typeface="Times New Roman" panose="02020603050405020304" pitchFamily="18" charset="0"/>
                          <a:ea typeface="+mn-ea"/>
                          <a:cs typeface="Times New Roman" panose="02020603050405020304" pitchFamily="18" charset="0"/>
                        </a:rPr>
                        <a:t>My partner was so angry</a:t>
                      </a:r>
                    </a:p>
                  </a:txBody>
                  <a:tcPr marL="97536" marR="97536" marT="48768" marB="48768">
                    <a:solidFill>
                      <a:srgbClr val="FFF6DD"/>
                    </a:solidFill>
                  </a:tcPr>
                </a:tc>
                <a:extLst>
                  <a:ext uri="{0D108BD9-81ED-4DB2-BD59-A6C34878D82A}">
                    <a16:rowId xmlns:a16="http://schemas.microsoft.com/office/drawing/2014/main" val="3593948354"/>
                  </a:ext>
                </a:extLst>
              </a:tr>
              <a:tr h="347950">
                <a:tc>
                  <a:txBody>
                    <a:bodyPr/>
                    <a:lstStyle/>
                    <a:p>
                      <a:pPr marL="0" algn="ctr" defTabSz="914400" rtl="0" eaLnBrk="1" latinLnBrk="0" hangingPunct="1"/>
                      <a:r>
                        <a:rPr lang="en-US" sz="1900" b="1" kern="1200" dirty="0">
                          <a:solidFill>
                            <a:schemeClr val="tx1"/>
                          </a:solidFill>
                          <a:effectLst/>
                          <a:latin typeface="Times New Roman" panose="02020603050405020304" pitchFamily="18" charset="0"/>
                          <a:ea typeface="+mn-ea"/>
                          <a:cs typeface="Times New Roman" panose="02020603050405020304" pitchFamily="18" charset="0"/>
                        </a:rPr>
                        <a:t>My friend needs help</a:t>
                      </a:r>
                    </a:p>
                  </a:txBody>
                  <a:tcPr marL="97536" marR="97536" marT="48768" marB="48768">
                    <a:solidFill>
                      <a:srgbClr val="FFF6DD"/>
                    </a:solidFill>
                  </a:tcPr>
                </a:tc>
                <a:tc>
                  <a:txBody>
                    <a:bodyPr/>
                    <a:lstStyle/>
                    <a:p>
                      <a:pPr marL="0" algn="ctr" defTabSz="914400" rtl="0" eaLnBrk="1" latinLnBrk="0" hangingPunct="1"/>
                      <a:r>
                        <a:rPr lang="en-US" sz="1900" b="1" kern="1200" dirty="0">
                          <a:solidFill>
                            <a:schemeClr val="tx1"/>
                          </a:solidFill>
                          <a:effectLst/>
                          <a:latin typeface="Times New Roman" panose="02020603050405020304" pitchFamily="18" charset="0"/>
                          <a:ea typeface="+mn-ea"/>
                          <a:cs typeface="Times New Roman" panose="02020603050405020304" pitchFamily="18" charset="0"/>
                        </a:rPr>
                        <a:t>I  smell something, I hear something</a:t>
                      </a:r>
                    </a:p>
                  </a:txBody>
                  <a:tcPr marL="97536" marR="97536" marT="48768" marB="48768">
                    <a:solidFill>
                      <a:srgbClr val="FFF6DD"/>
                    </a:solidFill>
                  </a:tcPr>
                </a:tc>
                <a:extLst>
                  <a:ext uri="{0D108BD9-81ED-4DB2-BD59-A6C34878D82A}">
                    <a16:rowId xmlns:a16="http://schemas.microsoft.com/office/drawing/2014/main" val="4126165354"/>
                  </a:ext>
                </a:extLst>
              </a:tr>
              <a:tr h="347950">
                <a:tc>
                  <a:txBody>
                    <a:bodyPr/>
                    <a:lstStyle/>
                    <a:p>
                      <a:pPr marL="0" algn="ctr" defTabSz="914400" rtl="0" eaLnBrk="1" latinLnBrk="0" hangingPunct="1"/>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tc>
                  <a:txBody>
                    <a:bodyPr/>
                    <a:lstStyle/>
                    <a:p>
                      <a:pPr marL="0" algn="ctr" defTabSz="914400" rtl="0" eaLnBrk="1" latinLnBrk="0" hangingPunct="1"/>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extLst>
                  <a:ext uri="{0D108BD9-81ED-4DB2-BD59-A6C34878D82A}">
                    <a16:rowId xmlns:a16="http://schemas.microsoft.com/office/drawing/2014/main" val="1339356506"/>
                  </a:ext>
                </a:extLst>
              </a:tr>
              <a:tr h="347950">
                <a:tc>
                  <a:txBody>
                    <a:bodyPr/>
                    <a:lstStyle/>
                    <a:p>
                      <a:pPr marL="0" algn="ctr" defTabSz="914400" rtl="0" eaLnBrk="1" latinLnBrk="0" hangingPunct="1"/>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tc>
                  <a:txBody>
                    <a:bodyPr/>
                    <a:lstStyle/>
                    <a:p>
                      <a:pPr marL="0" algn="ctr" defTabSz="914400" rtl="0" eaLnBrk="1" latinLnBrk="0" hangingPunct="1"/>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extLst>
                  <a:ext uri="{0D108BD9-81ED-4DB2-BD59-A6C34878D82A}">
                    <a16:rowId xmlns:a16="http://schemas.microsoft.com/office/drawing/2014/main" val="2359766298"/>
                  </a:ext>
                </a:extLst>
              </a:tr>
            </a:tbl>
          </a:graphicData>
        </a:graphic>
      </p:graphicFrame>
      <p:sp>
        <p:nvSpPr>
          <p:cNvPr id="8" name="Slide Number Placeholder 1">
            <a:extLst>
              <a:ext uri="{FF2B5EF4-FFF2-40B4-BE49-F238E27FC236}">
                <a16:creationId xmlns:a16="http://schemas.microsoft.com/office/drawing/2014/main" id="{70FD74E5-225A-1731-A5B7-F0E569DCF571}"/>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26</a:t>
            </a:fld>
            <a:endParaRPr lang="en-US" sz="1219" dirty="0"/>
          </a:p>
        </p:txBody>
      </p:sp>
      <p:sp>
        <p:nvSpPr>
          <p:cNvPr id="9" name="Title 1">
            <a:extLst>
              <a:ext uri="{FF2B5EF4-FFF2-40B4-BE49-F238E27FC236}">
                <a16:creationId xmlns:a16="http://schemas.microsoft.com/office/drawing/2014/main" id="{883361B0-7ACF-08B3-67F3-4760A16657CB}"/>
              </a:ext>
            </a:extLst>
          </p:cNvPr>
          <p:cNvSpPr txBox="1">
            <a:spLocks/>
          </p:cNvSpPr>
          <p:nvPr/>
        </p:nvSpPr>
        <p:spPr>
          <a:xfrm>
            <a:off x="1228010" y="152400"/>
            <a:ext cx="7297578" cy="381000"/>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3-Workshop questions</a:t>
            </a:r>
            <a:r>
              <a:rPr lang="en-US" sz="2133" b="1" dirty="0">
                <a:solidFill>
                  <a:schemeClr val="bg1">
                    <a:lumMod val="75000"/>
                  </a:schemeClr>
                </a:solidFill>
              </a:rPr>
              <a:t>	</a:t>
            </a:r>
            <a:endParaRPr lang="en-US" sz="2133" dirty="0">
              <a:solidFill>
                <a:schemeClr val="bg1">
                  <a:lumMod val="75000"/>
                </a:schemeClr>
              </a:solidFill>
            </a:endParaRPr>
          </a:p>
        </p:txBody>
      </p:sp>
      <p:sp>
        <p:nvSpPr>
          <p:cNvPr id="11" name="Title 30">
            <a:extLst>
              <a:ext uri="{FF2B5EF4-FFF2-40B4-BE49-F238E27FC236}">
                <a16:creationId xmlns:a16="http://schemas.microsoft.com/office/drawing/2014/main" id="{FD583BFF-554F-8966-94DA-93B746E6CE24}"/>
              </a:ext>
            </a:extLst>
          </p:cNvPr>
          <p:cNvSpPr txBox="1">
            <a:spLocks/>
          </p:cNvSpPr>
          <p:nvPr/>
        </p:nvSpPr>
        <p:spPr>
          <a:xfrm>
            <a:off x="1207771" y="6819900"/>
            <a:ext cx="761999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Calibri" panose="020F0502020204030204" pitchFamily="34" charset="0"/>
                <a:ea typeface="Calibri" panose="020F0502020204030204" pitchFamily="34" charset="0"/>
                <a:cs typeface="Times New Roman" panose="02020603050405020304" pitchFamily="18" charset="0"/>
              </a:rPr>
              <a:t>Make notes while listening to others for what else to ask and bring up</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822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390894" y="440803"/>
            <a:ext cx="8971810"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80"/>
              </a:spcAft>
              <a:tabLst>
                <a:tab pos="4459288" algn="ctr"/>
              </a:tabLst>
            </a:pPr>
            <a:r>
              <a:rPr lang="en-US" sz="2987" dirty="0">
                <a:latin typeface="Arial" panose="020B0604020202020204" pitchFamily="34" charset="0"/>
                <a:cs typeface="Arial" panose="020B0604020202020204" pitchFamily="34" charset="0"/>
              </a:rPr>
              <a:t>Q2.	Our world is changing, but how and why?</a:t>
            </a:r>
          </a:p>
        </p:txBody>
      </p:sp>
      <p:sp>
        <p:nvSpPr>
          <p:cNvPr id="10" name="Title 30">
            <a:extLst>
              <a:ext uri="{FF2B5EF4-FFF2-40B4-BE49-F238E27FC236}">
                <a16:creationId xmlns:a16="http://schemas.microsoft.com/office/drawing/2014/main" id="{1197C00D-653C-4815-9B68-880198F468B7}"/>
              </a:ext>
            </a:extLst>
          </p:cNvPr>
          <p:cNvSpPr txBox="1">
            <a:spLocks/>
          </p:cNvSpPr>
          <p:nvPr/>
        </p:nvSpPr>
        <p:spPr>
          <a:xfrm>
            <a:off x="1095022" y="1257300"/>
            <a:ext cx="7732748" cy="2551243"/>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71" indent="-365771" algn="l">
              <a:spcAft>
                <a:spcPts val="64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Relationships, Politics?    Family and friends</a:t>
            </a:r>
          </a:p>
          <a:p>
            <a:pPr marL="365771" indent="-365771" algn="l">
              <a:spcAft>
                <a:spcPts val="64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Longer changes:  The Climate?   The Societies?</a:t>
            </a:r>
          </a:p>
          <a:p>
            <a:pPr marL="365771" indent="-365771" algn="l">
              <a:spcAft>
                <a:spcPts val="64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Our relation to nature?  Our relations between societies?</a:t>
            </a:r>
          </a:p>
          <a:p>
            <a:pPr marL="365771" indent="-365771" algn="l">
              <a:spcAft>
                <a:spcPts val="64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An ever faster expanding and more demanding economy?</a:t>
            </a:r>
          </a:p>
          <a:p>
            <a:pPr algn="l">
              <a:spcAft>
                <a:spcPts val="640"/>
              </a:spcAft>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l">
              <a:spcAft>
                <a:spcPts val="64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40"/>
              </a:spcAft>
            </a:pPr>
            <a:r>
              <a:rPr lang="en-US" sz="2600" dirty="0">
                <a:latin typeface="Calibri" panose="020F0502020204030204" pitchFamily="34" charset="0"/>
                <a:ea typeface="Calibri" panose="020F0502020204030204" pitchFamily="34" charset="0"/>
                <a:cs typeface="Times New Roman" panose="02020603050405020304" pitchFamily="18" charset="0"/>
              </a:rPr>
              <a:t>How many can we name, and say something interesting?</a:t>
            </a:r>
          </a:p>
          <a:p>
            <a:pPr marL="365771" indent="-365771" algn="l">
              <a:lnSpc>
                <a:spcPct val="120000"/>
              </a:lnSpc>
              <a:spcAft>
                <a:spcPts val="1280"/>
              </a:spcAft>
              <a:buFont typeface="Arial" panose="020B0604020202020204" pitchFamily="34" charset="0"/>
              <a:buChar char="•"/>
            </a:pPr>
            <a:endParaRPr lang="en-US" sz="2560" dirty="0">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F175EEA3-DBEA-B3FB-714B-093B3C3D0130}"/>
              </a:ext>
            </a:extLst>
          </p:cNvPr>
          <p:cNvGraphicFramePr>
            <a:graphicFrameLocks noGrp="1"/>
          </p:cNvGraphicFramePr>
          <p:nvPr>
            <p:extLst>
              <p:ext uri="{D42A27DB-BD31-4B8C-83A1-F6EECF244321}">
                <p14:modId xmlns:p14="http://schemas.microsoft.com/office/powerpoint/2010/main" val="134176405"/>
              </p:ext>
            </p:extLst>
          </p:nvPr>
        </p:nvGraphicFramePr>
        <p:xfrm>
          <a:off x="588310" y="4615333"/>
          <a:ext cx="8576974" cy="1937868"/>
        </p:xfrm>
        <a:graphic>
          <a:graphicData uri="http://schemas.openxmlformats.org/drawingml/2006/table">
            <a:tbl>
              <a:tblPr firstRow="1" bandRow="1">
                <a:tableStyleId>{5C22544A-7EE6-4342-B048-85BDC9FD1C3A}</a:tableStyleId>
              </a:tblPr>
              <a:tblGrid>
                <a:gridCol w="4288487">
                  <a:extLst>
                    <a:ext uri="{9D8B030D-6E8A-4147-A177-3AD203B41FA5}">
                      <a16:colId xmlns:a16="http://schemas.microsoft.com/office/drawing/2014/main" val="2016801432"/>
                    </a:ext>
                  </a:extLst>
                </a:gridCol>
                <a:gridCol w="4288487">
                  <a:extLst>
                    <a:ext uri="{9D8B030D-6E8A-4147-A177-3AD203B41FA5}">
                      <a16:colId xmlns:a16="http://schemas.microsoft.com/office/drawing/2014/main" val="4272497372"/>
                    </a:ext>
                  </a:extLst>
                </a:gridCol>
              </a:tblGrid>
              <a:tr h="445588">
                <a:tc gridSpan="2">
                  <a:txBody>
                    <a:bodyPr/>
                    <a:lstStyle/>
                    <a:p>
                      <a:pPr marL="0" marR="0" lvl="0" indent="0" algn="ctr">
                        <a:lnSpc>
                          <a:spcPct val="110000"/>
                        </a:lnSpc>
                        <a:spcBef>
                          <a:spcPts val="0"/>
                        </a:spcBef>
                        <a:spcAft>
                          <a:spcPts val="600"/>
                        </a:spcAft>
                        <a:buFont typeface="+mj-lt"/>
                        <a:buNone/>
                      </a:pPr>
                      <a:r>
                        <a:rPr lang="en-US" sz="19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What were things like Before? </a:t>
                      </a:r>
                      <a:r>
                        <a:rPr lang="en-US" sz="19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1900" b="1" dirty="0">
                          <a:solidFill>
                            <a:schemeClr val="tx1"/>
                          </a:solidFill>
                          <a:effectLst/>
                          <a:latin typeface="Times New Roman" panose="02020603050405020304" pitchFamily="18" charset="0"/>
                          <a:cs typeface="Times New Roman" panose="02020603050405020304" pitchFamily="18" charset="0"/>
                        </a:rPr>
                        <a:t>What will they be like After?</a:t>
                      </a:r>
                    </a:p>
                  </a:txBody>
                  <a:tcPr marL="73152" marR="73152" marT="0" marB="0" anchor="ctr">
                    <a:solidFill>
                      <a:srgbClr val="FFF6DD"/>
                    </a:solidFill>
                  </a:tcPr>
                </a:tc>
                <a:tc hMerge="1">
                  <a:txBody>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What will they be like After ?</a:t>
                      </a:r>
                    </a:p>
                  </a:txBody>
                  <a:tcPr marL="68580" marR="68580" marT="0" marB="0" anchor="ctr">
                    <a:solidFill>
                      <a:schemeClr val="bg1">
                        <a:lumMod val="95000"/>
                      </a:schemeClr>
                    </a:solidFill>
                  </a:tcPr>
                </a:tc>
                <a:extLst>
                  <a:ext uri="{0D108BD9-81ED-4DB2-BD59-A6C34878D82A}">
                    <a16:rowId xmlns:a16="http://schemas.microsoft.com/office/drawing/2014/main" val="2674070056"/>
                  </a:ext>
                </a:extLst>
              </a:tr>
              <a:tr h="1071923">
                <a:tc>
                  <a:txBody>
                    <a:bodyPr/>
                    <a:lstStyle/>
                    <a:p>
                      <a:pPr marL="174625" marR="0" lvl="0" indent="-174625" algn="ctr"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9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Think of changes you could describe </a:t>
                      </a:r>
                    </a:p>
                    <a:p>
                      <a:pPr marL="174625" marR="0" lvl="0" indent="-174625" algn="ctr"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9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First explore the timeline of a variety of small changes  </a:t>
                      </a:r>
                    </a:p>
                  </a:txBody>
                  <a:tcPr marL="73152" marR="73152" marT="0" marB="0">
                    <a:solidFill>
                      <a:srgbClr val="FFF6DD"/>
                    </a:solidFill>
                  </a:tcPr>
                </a:tc>
                <a:tc>
                  <a:txBody>
                    <a:bodyPr/>
                    <a:lstStyle/>
                    <a:p>
                      <a:pPr marL="174625" marR="0" lvl="0" indent="-174625" algn="ctr"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9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 one in as much detail as you can</a:t>
                      </a:r>
                    </a:p>
                    <a:p>
                      <a:pPr marL="0" marR="0" algn="ctr">
                        <a:lnSpc>
                          <a:spcPct val="110000"/>
                        </a:lnSpc>
                        <a:spcBef>
                          <a:spcPts val="0"/>
                        </a:spcBef>
                        <a:spcAft>
                          <a:spcPts val="600"/>
                        </a:spcAft>
                      </a:pPr>
                      <a:r>
                        <a:rPr lang="en-US" sz="19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Then explore longer term ones you have data or contacts to consult on </a:t>
                      </a:r>
                    </a:p>
                  </a:txBody>
                  <a:tcPr marL="73152" marR="73152" marT="0" marB="0">
                    <a:solidFill>
                      <a:srgbClr val="FFF6DD"/>
                    </a:solidFill>
                  </a:tcPr>
                </a:tc>
                <a:extLst>
                  <a:ext uri="{0D108BD9-81ED-4DB2-BD59-A6C34878D82A}">
                    <a16:rowId xmlns:a16="http://schemas.microsoft.com/office/drawing/2014/main" val="3593948354"/>
                  </a:ext>
                </a:extLst>
              </a:tr>
              <a:tr h="420357">
                <a:tc>
                  <a:txBody>
                    <a:bodyPr/>
                    <a:lstStyle/>
                    <a:p>
                      <a:pPr marL="174625" marR="0" lvl="0" indent="-174625" algn="ctr"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lang="en-US" sz="19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97536" marR="97536" marT="48768" marB="48768">
                    <a:solidFill>
                      <a:srgbClr val="FFF6DD"/>
                    </a:solidFill>
                  </a:tcPr>
                </a:tc>
                <a:tc>
                  <a:txBody>
                    <a:bodyPr/>
                    <a:lstStyle/>
                    <a:p>
                      <a:pPr marL="0" algn="ctr" defTabSz="914400" rtl="0" eaLnBrk="1" latinLnBrk="0" hangingPunct="1"/>
                      <a:endParaRPr lang="en-US" sz="1700" b="0" kern="1200" dirty="0">
                        <a:ln w="15875">
                          <a:solidFill>
                            <a:schemeClr val="tx1">
                              <a:lumMod val="95000"/>
                              <a:lumOff val="5000"/>
                            </a:schemeClr>
                          </a:solidFill>
                        </a:ln>
                        <a:noFill/>
                        <a:latin typeface="+mn-lt"/>
                        <a:ea typeface="+mn-ea"/>
                        <a:cs typeface="+mn-cs"/>
                      </a:endParaRPr>
                    </a:p>
                  </a:txBody>
                  <a:tcPr marL="97536" marR="97536" marT="48768" marB="48768">
                    <a:solidFill>
                      <a:srgbClr val="FFF6DD"/>
                    </a:solidFill>
                  </a:tcPr>
                </a:tc>
                <a:extLst>
                  <a:ext uri="{0D108BD9-81ED-4DB2-BD59-A6C34878D82A}">
                    <a16:rowId xmlns:a16="http://schemas.microsoft.com/office/drawing/2014/main" val="4126165354"/>
                  </a:ext>
                </a:extLst>
              </a:tr>
            </a:tbl>
          </a:graphicData>
        </a:graphic>
      </p:graphicFrame>
      <p:sp>
        <p:nvSpPr>
          <p:cNvPr id="7" name="Slide Number Placeholder 1">
            <a:extLst>
              <a:ext uri="{FF2B5EF4-FFF2-40B4-BE49-F238E27FC236}">
                <a16:creationId xmlns:a16="http://schemas.microsoft.com/office/drawing/2014/main" id="{83188A67-DCF9-09F1-661A-B933A71D4428}"/>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27</a:t>
            </a:fld>
            <a:endParaRPr lang="en-US" sz="1219" dirty="0"/>
          </a:p>
        </p:txBody>
      </p:sp>
      <p:sp>
        <p:nvSpPr>
          <p:cNvPr id="8" name="Title 1">
            <a:extLst>
              <a:ext uri="{FF2B5EF4-FFF2-40B4-BE49-F238E27FC236}">
                <a16:creationId xmlns:a16="http://schemas.microsoft.com/office/drawing/2014/main" id="{9702DE5B-1479-3695-757A-439799441B50}"/>
              </a:ext>
            </a:extLst>
          </p:cNvPr>
          <p:cNvSpPr txBox="1">
            <a:spLocks/>
          </p:cNvSpPr>
          <p:nvPr/>
        </p:nvSpPr>
        <p:spPr>
          <a:xfrm>
            <a:off x="1228010" y="152400"/>
            <a:ext cx="7297578" cy="381000"/>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3-Workshop questions</a:t>
            </a:r>
            <a:r>
              <a:rPr lang="en-US" sz="2133" b="1" dirty="0">
                <a:solidFill>
                  <a:schemeClr val="bg1">
                    <a:lumMod val="75000"/>
                  </a:schemeClr>
                </a:solidFill>
              </a:rPr>
              <a:t>	</a:t>
            </a:r>
            <a:endParaRPr lang="en-US" sz="2133" dirty="0">
              <a:solidFill>
                <a:schemeClr val="bg1">
                  <a:lumMod val="75000"/>
                </a:schemeClr>
              </a:solidFill>
            </a:endParaRPr>
          </a:p>
        </p:txBody>
      </p:sp>
      <p:sp>
        <p:nvSpPr>
          <p:cNvPr id="11" name="Title 30">
            <a:extLst>
              <a:ext uri="{FF2B5EF4-FFF2-40B4-BE49-F238E27FC236}">
                <a16:creationId xmlns:a16="http://schemas.microsoft.com/office/drawing/2014/main" id="{AAAE9E56-481F-6C04-C65F-FD232A13F501}"/>
              </a:ext>
            </a:extLst>
          </p:cNvPr>
          <p:cNvSpPr txBox="1">
            <a:spLocks/>
          </p:cNvSpPr>
          <p:nvPr/>
        </p:nvSpPr>
        <p:spPr>
          <a:xfrm>
            <a:off x="1207771" y="6819900"/>
            <a:ext cx="761999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Calibri" panose="020F0502020204030204" pitchFamily="34" charset="0"/>
                <a:ea typeface="Calibri" panose="020F0502020204030204" pitchFamily="34" charset="0"/>
                <a:cs typeface="Times New Roman" panose="02020603050405020304" pitchFamily="18" charset="0"/>
              </a:rPr>
              <a:t>Make notes while listening to others for what else to ask and bring up</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885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0362DC-5735-4BF1-BFB9-C45D776A7CA4}"/>
              </a:ext>
            </a:extLst>
          </p:cNvPr>
          <p:cNvPicPr>
            <a:picLocks noChangeAspect="1"/>
          </p:cNvPicPr>
          <p:nvPr/>
        </p:nvPicPr>
        <p:blipFill>
          <a:blip r:embed="rId3">
            <a:extLst>
              <a:ext uri="{28A0092B-C50C-407E-A947-70E740481C1C}">
                <a14:useLocalDpi xmlns:a14="http://schemas.microsoft.com/office/drawing/2010/main" val="0"/>
              </a:ext>
            </a:extLst>
          </a:blip>
          <a:srcRect l="14" r="14"/>
          <a:stretch/>
        </p:blipFill>
        <p:spPr>
          <a:xfrm>
            <a:off x="5169966" y="3266076"/>
            <a:ext cx="3657600" cy="3382598"/>
          </a:xfrm>
          <a:prstGeom prst="rect">
            <a:avLst/>
          </a:prstGeom>
        </p:spPr>
      </p:pic>
      <p:pic>
        <p:nvPicPr>
          <p:cNvPr id="3" name="Picture 2">
            <a:extLst>
              <a:ext uri="{FF2B5EF4-FFF2-40B4-BE49-F238E27FC236}">
                <a16:creationId xmlns:a16="http://schemas.microsoft.com/office/drawing/2014/main" id="{8F1D31C2-4926-4628-8DF1-D9E2A1839F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553"/>
          <a:stretch/>
        </p:blipFill>
        <p:spPr>
          <a:xfrm>
            <a:off x="881653" y="3269926"/>
            <a:ext cx="3767570" cy="3378747"/>
          </a:xfrm>
          <a:prstGeom prst="rect">
            <a:avLst/>
          </a:prstGeom>
        </p:spPr>
      </p:pic>
      <p:sp>
        <p:nvSpPr>
          <p:cNvPr id="12" name="Title 30">
            <a:extLst>
              <a:ext uri="{FF2B5EF4-FFF2-40B4-BE49-F238E27FC236}">
                <a16:creationId xmlns:a16="http://schemas.microsoft.com/office/drawing/2014/main" id="{DC7BD4B7-76B0-4201-9399-7843DB462A81}"/>
              </a:ext>
            </a:extLst>
          </p:cNvPr>
          <p:cNvSpPr txBox="1">
            <a:spLocks/>
          </p:cNvSpPr>
          <p:nvPr/>
        </p:nvSpPr>
        <p:spPr>
          <a:xfrm>
            <a:off x="529459" y="467965"/>
            <a:ext cx="8694681" cy="1076918"/>
          </a:xfrm>
          <a:prstGeom prst="rect">
            <a:avLst/>
          </a:prstGeom>
        </p:spPr>
        <p:txBody>
          <a:bodyPr vert="horz" lIns="69670" tIns="34834" rIns="69670" bIns="34834"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Homes makes things whole</a:t>
            </a:r>
          </a:p>
          <a:p>
            <a:r>
              <a:rPr lang="en-US" sz="2200" dirty="0">
                <a:latin typeface="Arial" panose="020B0604020202020204" pitchFamily="34" charset="0"/>
                <a:cs typeface="Arial" panose="020B0604020202020204" pitchFamily="34" charset="0"/>
              </a:rPr>
              <a:t>Integrated with contexts and private centers “with connection”</a:t>
            </a:r>
          </a:p>
          <a:p>
            <a:pPr>
              <a:spcBef>
                <a:spcPts val="1200"/>
              </a:spcBef>
            </a:pPr>
            <a:r>
              <a:rPr lang="en-US" sz="2000" dirty="0">
                <a:latin typeface="Arial" panose="020B0604020202020204" pitchFamily="34" charset="0"/>
                <a:cs typeface="Arial" panose="020B0604020202020204" pitchFamily="34" charset="0"/>
              </a:rPr>
              <a:t>Links alone are abstract and without contexts and the relationships </a:t>
            </a:r>
          </a:p>
          <a:p>
            <a:r>
              <a:rPr lang="en-US" sz="2000" dirty="0">
                <a:latin typeface="Arial" panose="020B0604020202020204" pitchFamily="34" charset="0"/>
                <a:cs typeface="Arial" panose="020B0604020202020204" pitchFamily="34" charset="0"/>
              </a:rPr>
              <a:t>That create giving meaning to and energizing each whole</a:t>
            </a:r>
            <a:endParaRPr lang="en-US" sz="2000" dirty="0">
              <a:latin typeface="Times New Roman" panose="02020603050405020304" pitchFamily="18" charset="0"/>
              <a:cs typeface="Times New Roman" panose="02020603050405020304" pitchFamily="18" charset="0"/>
            </a:endParaRPr>
          </a:p>
          <a:p>
            <a:endParaRPr lang="en-US" sz="2134" dirty="0">
              <a:latin typeface="Times New Roman" panose="02020603050405020304" pitchFamily="18" charset="0"/>
              <a:cs typeface="Times New Roman" panose="02020603050405020304" pitchFamily="18" charset="0"/>
            </a:endParaRPr>
          </a:p>
        </p:txBody>
      </p:sp>
      <p:sp>
        <p:nvSpPr>
          <p:cNvPr id="11" name="Title 30">
            <a:extLst>
              <a:ext uri="{FF2B5EF4-FFF2-40B4-BE49-F238E27FC236}">
                <a16:creationId xmlns:a16="http://schemas.microsoft.com/office/drawing/2014/main" id="{E3A50EBF-42A8-409A-9A3E-300BDF3773F8}"/>
              </a:ext>
            </a:extLst>
          </p:cNvPr>
          <p:cNvSpPr txBox="1">
            <a:spLocks/>
          </p:cNvSpPr>
          <p:nvPr/>
        </p:nvSpPr>
        <p:spPr>
          <a:xfrm>
            <a:off x="4936282" y="2397587"/>
            <a:ext cx="4280927" cy="764455"/>
          </a:xfrm>
          <a:prstGeom prst="rect">
            <a:avLst/>
          </a:prstGeom>
        </p:spPr>
        <p:txBody>
          <a:bodyPr vert="horz" lIns="69670" tIns="34834" rIns="69670" bIns="34834"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mn-lt"/>
                <a:cs typeface="Arial" panose="020B0604020202020204" pitchFamily="34" charset="0"/>
              </a:rPr>
              <a:t>Natural Systems</a:t>
            </a:r>
            <a:br>
              <a:rPr lang="en-US" sz="2438" dirty="0">
                <a:latin typeface="Arial" panose="020B0604020202020204" pitchFamily="34" charset="0"/>
                <a:cs typeface="Arial" panose="020B0604020202020204" pitchFamily="34" charset="0"/>
              </a:rPr>
            </a:br>
            <a:r>
              <a:rPr lang="en-US" sz="2000" dirty="0">
                <a:latin typeface="+mn-lt"/>
                <a:cs typeface="Arial" panose="020B0604020202020204" pitchFamily="34" charset="0"/>
              </a:rPr>
              <a:t>of </a:t>
            </a:r>
            <a:r>
              <a:rPr lang="en-US" sz="2000" u="sng" dirty="0">
                <a:latin typeface="+mn-lt"/>
                <a:cs typeface="Arial" panose="020B0604020202020204" pitchFamily="34" charset="0"/>
              </a:rPr>
              <a:t>hubs</a:t>
            </a:r>
            <a:r>
              <a:rPr lang="en-US" sz="2000" dirty="0">
                <a:latin typeface="+mn-lt"/>
                <a:cs typeface="Arial" panose="020B0604020202020204" pitchFamily="34" charset="0"/>
              </a:rPr>
              <a:t> w/ </a:t>
            </a:r>
            <a:r>
              <a:rPr lang="en-US" sz="2000" u="sng" dirty="0">
                <a:latin typeface="+mn-lt"/>
                <a:cs typeface="Arial" panose="020B0604020202020204" pitchFamily="34" charset="0"/>
              </a:rPr>
              <a:t>hives inside</a:t>
            </a:r>
            <a:r>
              <a:rPr lang="en-US" sz="2000" dirty="0">
                <a:latin typeface="+mn-lt"/>
                <a:cs typeface="Arial" panose="020B0604020202020204" pitchFamily="34" charset="0"/>
              </a:rPr>
              <a:t> </a:t>
            </a:r>
            <a:r>
              <a:rPr lang="en-US" sz="2000" u="sng" dirty="0">
                <a:latin typeface="+mn-lt"/>
                <a:cs typeface="Arial" panose="020B0604020202020204" pitchFamily="34" charset="0"/>
              </a:rPr>
              <a:t>in context</a:t>
            </a:r>
          </a:p>
        </p:txBody>
      </p:sp>
      <p:sp>
        <p:nvSpPr>
          <p:cNvPr id="13" name="Slide Number Placeholder 1">
            <a:extLst>
              <a:ext uri="{FF2B5EF4-FFF2-40B4-BE49-F238E27FC236}">
                <a16:creationId xmlns:a16="http://schemas.microsoft.com/office/drawing/2014/main" id="{DA6F99CB-717E-9996-19E2-F4BC19D712CB}"/>
              </a:ext>
            </a:extLst>
          </p:cNvPr>
          <p:cNvSpPr txBox="1">
            <a:spLocks/>
          </p:cNvSpPr>
          <p:nvPr/>
        </p:nvSpPr>
        <p:spPr>
          <a:xfrm>
            <a:off x="9168002" y="152061"/>
            <a:ext cx="392071"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28</a:t>
            </a:fld>
            <a:endParaRPr lang="en-US" sz="1219" dirty="0"/>
          </a:p>
        </p:txBody>
      </p:sp>
      <p:sp>
        <p:nvSpPr>
          <p:cNvPr id="14" name="Title 30">
            <a:extLst>
              <a:ext uri="{FF2B5EF4-FFF2-40B4-BE49-F238E27FC236}">
                <a16:creationId xmlns:a16="http://schemas.microsoft.com/office/drawing/2014/main" id="{F7A0158D-BAB8-50A5-2726-7D14ABA0B708}"/>
              </a:ext>
            </a:extLst>
          </p:cNvPr>
          <p:cNvSpPr txBox="1">
            <a:spLocks/>
          </p:cNvSpPr>
          <p:nvPr/>
        </p:nvSpPr>
        <p:spPr>
          <a:xfrm>
            <a:off x="938457" y="2397587"/>
            <a:ext cx="3649723" cy="887325"/>
          </a:xfrm>
          <a:prstGeom prst="rect">
            <a:avLst/>
          </a:prstGeom>
        </p:spPr>
        <p:txBody>
          <a:bodyPr vert="horz" lIns="69670" tIns="34834" rIns="69670" bIns="34834"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mn-lt"/>
                <a:cs typeface="Arial" panose="020B0604020202020204" pitchFamily="34" charset="0"/>
              </a:rPr>
              <a:t>Conceptual Network </a:t>
            </a:r>
          </a:p>
          <a:p>
            <a:r>
              <a:rPr lang="en-US" sz="2000" dirty="0">
                <a:latin typeface="+mn-lt"/>
                <a:cs typeface="Arial" panose="020B0604020202020204" pitchFamily="34" charset="0"/>
              </a:rPr>
              <a:t>of just the connections</a:t>
            </a:r>
          </a:p>
        </p:txBody>
      </p:sp>
      <p:sp>
        <p:nvSpPr>
          <p:cNvPr id="17" name="Title 1">
            <a:extLst>
              <a:ext uri="{FF2B5EF4-FFF2-40B4-BE49-F238E27FC236}">
                <a16:creationId xmlns:a16="http://schemas.microsoft.com/office/drawing/2014/main" id="{1A54A2DF-2145-8090-647C-482CC1B863F9}"/>
              </a:ext>
            </a:extLst>
          </p:cNvPr>
          <p:cNvSpPr txBox="1">
            <a:spLocks/>
          </p:cNvSpPr>
          <p:nvPr/>
        </p:nvSpPr>
        <p:spPr>
          <a:xfrm>
            <a:off x="1228010" y="152061"/>
            <a:ext cx="7297578" cy="381339"/>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3-What keeps systems whole</a:t>
            </a:r>
            <a:r>
              <a:rPr lang="en-US" sz="2133" b="1" dirty="0">
                <a:solidFill>
                  <a:schemeClr val="bg1">
                    <a:lumMod val="75000"/>
                  </a:schemeClr>
                </a:solidFill>
              </a:rPr>
              <a:t>	</a:t>
            </a:r>
            <a:endParaRPr lang="en-US" sz="2133" dirty="0">
              <a:solidFill>
                <a:schemeClr val="bg1">
                  <a:lumMod val="75000"/>
                </a:schemeClr>
              </a:solidFill>
            </a:endParaRPr>
          </a:p>
        </p:txBody>
      </p:sp>
      <p:sp>
        <p:nvSpPr>
          <p:cNvPr id="19" name="Title 30">
            <a:extLst>
              <a:ext uri="{FF2B5EF4-FFF2-40B4-BE49-F238E27FC236}">
                <a16:creationId xmlns:a16="http://schemas.microsoft.com/office/drawing/2014/main" id="{A711F420-743C-E5B9-FF18-182A61AE11AD}"/>
              </a:ext>
            </a:extLst>
          </p:cNvPr>
          <p:cNvSpPr txBox="1">
            <a:spLocks/>
          </p:cNvSpPr>
          <p:nvPr/>
        </p:nvSpPr>
        <p:spPr>
          <a:xfrm>
            <a:off x="529459" y="6819900"/>
            <a:ext cx="8687750"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mn-lt"/>
                <a:cs typeface="Arial" panose="020B0604020202020204" pitchFamily="34" charset="0"/>
              </a:rPr>
              <a:t>Abstract concepts without context v. Sustaining homes providing meaning</a:t>
            </a:r>
          </a:p>
        </p:txBody>
      </p:sp>
    </p:spTree>
    <p:extLst>
      <p:ext uri="{BB962C8B-B14F-4D97-AF65-F5344CB8AC3E}">
        <p14:creationId xmlns:p14="http://schemas.microsoft.com/office/powerpoint/2010/main" val="1604763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345338" y="489252"/>
            <a:ext cx="9122794" cy="387048"/>
          </a:xfrm>
          <a:prstGeom prst="rect">
            <a:avLst/>
          </a:prstGeom>
        </p:spPr>
        <p:txBody>
          <a:bodyPr vert="horz" lIns="92891" tIns="46447" rIns="92891" bIns="46447"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The Basic Shapes of Homes </a:t>
            </a:r>
          </a:p>
          <a:p>
            <a:r>
              <a:rPr lang="en-US" sz="2200" dirty="0">
                <a:latin typeface="Arial" panose="020B0604020202020204" pitchFamily="34" charset="0"/>
                <a:cs typeface="Arial" panose="020B0604020202020204" pitchFamily="34" charset="0"/>
              </a:rPr>
              <a:t>Centers with connection: the design of nature</a:t>
            </a:r>
          </a:p>
          <a:p>
            <a:r>
              <a:rPr lang="en-US" sz="2200" dirty="0">
                <a:latin typeface="Arial" panose="020B0604020202020204" pitchFamily="34" charset="0"/>
                <a:cs typeface="Arial" panose="020B0604020202020204" pitchFamily="34" charset="0"/>
              </a:rPr>
              <a:t>Internal cultures with access to external needs</a:t>
            </a:r>
          </a:p>
        </p:txBody>
      </p:sp>
      <p:sp>
        <p:nvSpPr>
          <p:cNvPr id="27" name="Title 30">
            <a:extLst>
              <a:ext uri="{FF2B5EF4-FFF2-40B4-BE49-F238E27FC236}">
                <a16:creationId xmlns:a16="http://schemas.microsoft.com/office/drawing/2014/main" id="{330981E7-DDB3-4140-A5BF-7CEAC4189301}"/>
              </a:ext>
            </a:extLst>
          </p:cNvPr>
          <p:cNvSpPr txBox="1">
            <a:spLocks/>
          </p:cNvSpPr>
          <p:nvPr/>
        </p:nvSpPr>
        <p:spPr>
          <a:xfrm>
            <a:off x="647700" y="4991100"/>
            <a:ext cx="8420100" cy="1036911"/>
          </a:xfrm>
          <a:prstGeom prst="rect">
            <a:avLst/>
          </a:prstGeom>
        </p:spPr>
        <p:txBody>
          <a:bodyPr vert="horz" lIns="92891" tIns="46447" rIns="92891" bIns="46447"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spcAft>
                <a:spcPts val="915"/>
              </a:spcAft>
              <a:buFont typeface="Arial" panose="020B0604020202020204" pitchFamily="34" charset="0"/>
              <a:buChar char="•"/>
            </a:pPr>
            <a:r>
              <a:rPr lang="en-US" sz="2400" dirty="0">
                <a:cs typeface="Arial" panose="020B0604020202020204" pitchFamily="34" charset="0"/>
              </a:rPr>
              <a:t>Each center – intimate connection inside, push &amp; pull and collaborative relationships outside. </a:t>
            </a:r>
          </a:p>
          <a:p>
            <a:pPr marL="228600" indent="-228600" algn="l">
              <a:spcAft>
                <a:spcPts val="915"/>
              </a:spcAft>
              <a:buFont typeface="Arial" panose="020B0604020202020204" pitchFamily="34" charset="0"/>
              <a:buChar char="•"/>
            </a:pPr>
            <a:r>
              <a:rPr lang="en-US" sz="2400" dirty="0">
                <a:cs typeface="Arial" panose="020B0604020202020204" pitchFamily="34" charset="0"/>
              </a:rPr>
              <a:t>The gates regulate contact with collaborative, threatening, and push &amp; pull connection</a:t>
            </a:r>
          </a:p>
        </p:txBody>
      </p:sp>
      <p:pic>
        <p:nvPicPr>
          <p:cNvPr id="3" name="Picture 2">
            <a:extLst>
              <a:ext uri="{FF2B5EF4-FFF2-40B4-BE49-F238E27FC236}">
                <a16:creationId xmlns:a16="http://schemas.microsoft.com/office/drawing/2014/main" id="{3AA28EDE-F395-4D05-9B23-E89BB2B33CFE}"/>
              </a:ext>
            </a:extLst>
          </p:cNvPr>
          <p:cNvPicPr>
            <a:picLocks noChangeAspect="1"/>
          </p:cNvPicPr>
          <p:nvPr/>
        </p:nvPicPr>
        <p:blipFill>
          <a:blip r:embed="rId3"/>
          <a:stretch>
            <a:fillRect/>
          </a:stretch>
        </p:blipFill>
        <p:spPr>
          <a:xfrm>
            <a:off x="1818623" y="1825814"/>
            <a:ext cx="5751240" cy="3037132"/>
          </a:xfrm>
          <a:prstGeom prst="rect">
            <a:avLst/>
          </a:prstGeom>
        </p:spPr>
      </p:pic>
      <p:sp>
        <p:nvSpPr>
          <p:cNvPr id="11" name="Slide Number Placeholder 1">
            <a:extLst>
              <a:ext uri="{FF2B5EF4-FFF2-40B4-BE49-F238E27FC236}">
                <a16:creationId xmlns:a16="http://schemas.microsoft.com/office/drawing/2014/main" id="{6E3D9358-CFEE-2E5D-5B64-D1339571EAEC}"/>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29</a:t>
            </a:fld>
            <a:endParaRPr lang="en-US" sz="1219" dirty="0"/>
          </a:p>
        </p:txBody>
      </p:sp>
      <p:sp>
        <p:nvSpPr>
          <p:cNvPr id="13" name="Title 1">
            <a:extLst>
              <a:ext uri="{FF2B5EF4-FFF2-40B4-BE49-F238E27FC236}">
                <a16:creationId xmlns:a16="http://schemas.microsoft.com/office/drawing/2014/main" id="{13D6ADAE-A8A7-3225-999C-4CF2805C2024}"/>
              </a:ext>
            </a:extLst>
          </p:cNvPr>
          <p:cNvSpPr txBox="1">
            <a:spLocks/>
          </p:cNvSpPr>
          <p:nvPr/>
        </p:nvSpPr>
        <p:spPr>
          <a:xfrm>
            <a:off x="1228010" y="152061"/>
            <a:ext cx="7297578" cy="381339"/>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3-What keeps systems whole</a:t>
            </a:r>
            <a:r>
              <a:rPr lang="en-US" sz="2133" b="1" dirty="0">
                <a:solidFill>
                  <a:schemeClr val="bg1">
                    <a:lumMod val="75000"/>
                  </a:schemeClr>
                </a:solidFill>
              </a:rPr>
              <a:t>	</a:t>
            </a:r>
            <a:endParaRPr lang="en-US" sz="2133" dirty="0">
              <a:solidFill>
                <a:schemeClr val="bg1">
                  <a:lumMod val="75000"/>
                </a:schemeClr>
              </a:solidFill>
            </a:endParaRPr>
          </a:p>
        </p:txBody>
      </p:sp>
      <p:sp>
        <p:nvSpPr>
          <p:cNvPr id="15" name="Title 30">
            <a:extLst>
              <a:ext uri="{FF2B5EF4-FFF2-40B4-BE49-F238E27FC236}">
                <a16:creationId xmlns:a16="http://schemas.microsoft.com/office/drawing/2014/main" id="{88503B72-62C1-65DB-4A85-631380A37E34}"/>
              </a:ext>
            </a:extLst>
          </p:cNvPr>
          <p:cNvSpPr txBox="1">
            <a:spLocks/>
          </p:cNvSpPr>
          <p:nvPr/>
        </p:nvSpPr>
        <p:spPr>
          <a:xfrm>
            <a:off x="1207771" y="6819900"/>
            <a:ext cx="761999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Arial" panose="020B0604020202020204" pitchFamily="34" charset="0"/>
                <a:ea typeface="Calibri" panose="020F0502020204030204" pitchFamily="34" charset="0"/>
                <a:cs typeface="Arial" panose="020B0604020202020204" pitchFamily="34" charset="0"/>
              </a:rPr>
              <a:t>Guided by individuals reading signals from their worlds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49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CF64C48-3696-4496-7651-FDAE8E7B7F59}"/>
              </a:ext>
            </a:extLst>
          </p:cNvPr>
          <p:cNvSpPr txBox="1">
            <a:spLocks/>
          </p:cNvSpPr>
          <p:nvPr/>
        </p:nvSpPr>
        <p:spPr>
          <a:xfrm>
            <a:off x="9245997" y="130253"/>
            <a:ext cx="319314"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3</a:t>
            </a:fld>
            <a:endParaRPr lang="en-US" sz="1219" dirty="0"/>
          </a:p>
        </p:txBody>
      </p:sp>
      <p:sp>
        <p:nvSpPr>
          <p:cNvPr id="13" name="Title 30">
            <a:extLst>
              <a:ext uri="{FF2B5EF4-FFF2-40B4-BE49-F238E27FC236}">
                <a16:creationId xmlns:a16="http://schemas.microsoft.com/office/drawing/2014/main" id="{B841DCD6-0D1C-0091-E69F-AE7DA4A4C5D4}"/>
              </a:ext>
            </a:extLst>
          </p:cNvPr>
          <p:cNvSpPr txBox="1">
            <a:spLocks/>
          </p:cNvSpPr>
          <p:nvPr/>
        </p:nvSpPr>
        <p:spPr>
          <a:xfrm>
            <a:off x="313933" y="3043785"/>
            <a:ext cx="4572000" cy="138525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5000"/>
              </a:lnSpc>
              <a:spcAft>
                <a:spcPts val="60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 </a:t>
            </a:r>
            <a:r>
              <a:rPr lang="en-US" sz="2000" dirty="0">
                <a:latin typeface="+mn-lt"/>
                <a:cs typeface="Arial" panose="020B0604020202020204" pitchFamily="34" charset="0"/>
              </a:rPr>
              <a:t>For theorists, the most radical step may be simply taking an interest in a subject’s contexts, system self-animation, and opportunistic behavior. </a:t>
            </a:r>
          </a:p>
        </p:txBody>
      </p:sp>
      <p:sp>
        <p:nvSpPr>
          <p:cNvPr id="9" name="Title 30">
            <a:extLst>
              <a:ext uri="{FF2B5EF4-FFF2-40B4-BE49-F238E27FC236}">
                <a16:creationId xmlns:a16="http://schemas.microsoft.com/office/drawing/2014/main" id="{7A415985-A9CD-EDFC-6397-0787D7A95D29}"/>
              </a:ext>
            </a:extLst>
          </p:cNvPr>
          <p:cNvSpPr txBox="1">
            <a:spLocks/>
          </p:cNvSpPr>
          <p:nvPr/>
        </p:nvSpPr>
        <p:spPr>
          <a:xfrm>
            <a:off x="5237967" y="3023462"/>
            <a:ext cx="4345611" cy="17145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5000"/>
              </a:lnSpc>
              <a:spcAft>
                <a:spcPts val="600"/>
              </a:spcAft>
              <a:buFont typeface="Arial" panose="020B0604020202020204" pitchFamily="34" charset="0"/>
              <a:buChar char="•"/>
            </a:pPr>
            <a:r>
              <a:rPr lang="en-US" sz="2000" dirty="0">
                <a:latin typeface="+mn-lt"/>
                <a:cs typeface="Arial" panose="020B0604020202020204" pitchFamily="34" charset="0"/>
              </a:rPr>
              <a:t> Science finds so many useful rules, why be concerned with contexts?</a:t>
            </a:r>
          </a:p>
          <a:p>
            <a:pPr algn="l">
              <a:lnSpc>
                <a:spcPct val="105000"/>
              </a:lnSpc>
              <a:spcAft>
                <a:spcPts val="600"/>
              </a:spcAft>
            </a:pPr>
            <a:r>
              <a:rPr lang="en-US" sz="2000" dirty="0">
                <a:latin typeface="+mn-lt"/>
                <a:cs typeface="Arial" panose="020B0604020202020204" pitchFamily="34" charset="0"/>
              </a:rPr>
              <a:t>- We rely on systems, and systems rely on their Contexts</a:t>
            </a:r>
          </a:p>
          <a:p>
            <a:pPr algn="l">
              <a:lnSpc>
                <a:spcPct val="105000"/>
              </a:lnSpc>
              <a:spcAft>
                <a:spcPts val="600"/>
              </a:spcAft>
            </a:pPr>
            <a:r>
              <a:rPr lang="en-US" sz="2000" dirty="0">
                <a:latin typeface="+mn-lt"/>
                <a:cs typeface="Arial" panose="020B0604020202020204" pitchFamily="34" charset="0"/>
              </a:rPr>
              <a:t>- Contexts are also what cause systems pushed to their limits to so misbehave</a:t>
            </a:r>
          </a:p>
        </p:txBody>
      </p:sp>
      <p:sp>
        <p:nvSpPr>
          <p:cNvPr id="2" name="Title 30">
            <a:extLst>
              <a:ext uri="{FF2B5EF4-FFF2-40B4-BE49-F238E27FC236}">
                <a16:creationId xmlns:a16="http://schemas.microsoft.com/office/drawing/2014/main" id="{445941AA-220A-481B-BE0C-D80C5120F4B6}"/>
              </a:ext>
            </a:extLst>
          </p:cNvPr>
          <p:cNvSpPr txBox="1">
            <a:spLocks/>
          </p:cNvSpPr>
          <p:nvPr/>
        </p:nvSpPr>
        <p:spPr>
          <a:xfrm>
            <a:off x="188289" y="76200"/>
            <a:ext cx="9395289" cy="630994"/>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3200" b="1" dirty="0">
                <a:effectLst/>
                <a:latin typeface="Times New Roman" panose="02020603050405020304" pitchFamily="18" charset="0"/>
                <a:ea typeface="Times New Roman" panose="02020603050405020304" pitchFamily="18" charset="0"/>
              </a:rPr>
              <a:t>Each getting their say </a:t>
            </a:r>
            <a:r>
              <a:rPr lang="en-US" sz="3200" b="1" dirty="0">
                <a:latin typeface="Times New Roman" panose="02020603050405020304" pitchFamily="18" charset="0"/>
              </a:rPr>
              <a:t>would i</a:t>
            </a:r>
            <a:r>
              <a:rPr lang="en-US" sz="2800" b="1" dirty="0">
                <a:effectLst/>
                <a:latin typeface="Times New Roman" panose="02020603050405020304" pitchFamily="18" charset="0"/>
                <a:ea typeface="Times New Roman" panose="02020603050405020304" pitchFamily="18" charset="0"/>
              </a:rPr>
              <a:t>mply</a:t>
            </a:r>
          </a:p>
          <a:p>
            <a:pPr marL="0" marR="0" algn="ctr">
              <a:spcBef>
                <a:spcPts val="0"/>
              </a:spcBef>
              <a:spcAft>
                <a:spcPts val="0"/>
              </a:spcAft>
            </a:pPr>
            <a:r>
              <a:rPr lang="en-US" sz="2800" b="1" dirty="0">
                <a:latin typeface="Times New Roman" panose="02020603050405020304" pitchFamily="18" charset="0"/>
                <a:ea typeface="Times New Roman" panose="02020603050405020304" pitchFamily="18" charset="0"/>
              </a:rPr>
              <a:t>Three </a:t>
            </a:r>
            <a:r>
              <a:rPr lang="en-US" sz="2800" b="1" dirty="0">
                <a:effectLst/>
                <a:latin typeface="Times New Roman" panose="02020603050405020304" pitchFamily="18" charset="0"/>
                <a:ea typeface="Times New Roman" panose="02020603050405020304" pitchFamily="18" charset="0"/>
              </a:rPr>
              <a:t>New </a:t>
            </a:r>
            <a:r>
              <a:rPr lang="en-US" sz="2800" b="1" dirty="0">
                <a:latin typeface="Times New Roman" panose="02020603050405020304" pitchFamily="18" charset="0"/>
              </a:rPr>
              <a:t>Scientific Methods</a:t>
            </a:r>
          </a:p>
          <a:p>
            <a:pPr marL="0" marR="0" algn="ctr">
              <a:spcBef>
                <a:spcPts val="0"/>
              </a:spcBef>
              <a:spcAft>
                <a:spcPts val="0"/>
              </a:spcAft>
            </a:pPr>
            <a:endParaRPr lang="en-US" sz="1050" b="1" dirty="0">
              <a:latin typeface="Times New Roman" panose="02020603050405020304" pitchFamily="18" charset="0"/>
            </a:endParaRPr>
          </a:p>
          <a:p>
            <a:pPr marL="0" marR="0" algn="ctr">
              <a:spcBef>
                <a:spcPts val="0"/>
              </a:spcBef>
              <a:spcAft>
                <a:spcPts val="1200"/>
              </a:spcAft>
            </a:pPr>
            <a:r>
              <a:rPr lang="en-US" sz="2400" b="1" dirty="0">
                <a:latin typeface="Times New Roman" panose="02020603050405020304" pitchFamily="18" charset="0"/>
                <a:ea typeface="Times New Roman" panose="02020603050405020304" pitchFamily="18" charset="0"/>
              </a:rPr>
              <a:t>Each working with a collaborator, And Together</a:t>
            </a: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Abstraction reconnecting with rich contexts (ending their blindness)</a:t>
            </a: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Experience discovering how local patterns fit and add up to big ones </a:t>
            </a:r>
            <a:br>
              <a:rPr lang="en-US" sz="2400" b="1" dirty="0">
                <a:latin typeface="Times New Roman" panose="02020603050405020304" pitchFamily="18" charset="0"/>
                <a:ea typeface="Times New Roman" panose="02020603050405020304" pitchFamily="18" charset="0"/>
              </a:rPr>
            </a:br>
            <a:endParaRPr lang="en-US" sz="2400" b="1" dirty="0">
              <a:latin typeface="Times New Roman" panose="02020603050405020304" pitchFamily="18" charset="0"/>
              <a:ea typeface="Times New Roman" panose="02020603050405020304" pitchFamily="18" charset="0"/>
            </a:endParaRPr>
          </a:p>
        </p:txBody>
      </p:sp>
      <p:sp>
        <p:nvSpPr>
          <p:cNvPr id="4" name="Title 30">
            <a:extLst>
              <a:ext uri="{FF2B5EF4-FFF2-40B4-BE49-F238E27FC236}">
                <a16:creationId xmlns:a16="http://schemas.microsoft.com/office/drawing/2014/main" id="{F7A422EA-87CA-46E8-7E2D-C0C16E19025B}"/>
              </a:ext>
            </a:extLst>
          </p:cNvPr>
          <p:cNvSpPr txBox="1">
            <a:spLocks/>
          </p:cNvSpPr>
          <p:nvPr/>
        </p:nvSpPr>
        <p:spPr>
          <a:xfrm>
            <a:off x="323458" y="5415865"/>
            <a:ext cx="4572000" cy="138525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5000"/>
              </a:lnSpc>
              <a:spcAft>
                <a:spcPts val="600"/>
              </a:spcAft>
              <a:buFont typeface="Arial" panose="020B0604020202020204" pitchFamily="34" charset="0"/>
              <a:buChar char="•"/>
            </a:pPr>
            <a:r>
              <a:rPr lang="en-US" sz="2000" dirty="0">
                <a:latin typeface="Times New Roman" panose="02020603050405020304" pitchFamily="18" charset="0"/>
              </a:rPr>
              <a:t> </a:t>
            </a:r>
            <a:r>
              <a:rPr lang="en-US" sz="2000" dirty="0">
                <a:latin typeface="+mn-lt"/>
                <a:cs typeface="Arial" panose="020B0604020202020204" pitchFamily="34" charset="0"/>
              </a:rPr>
              <a:t>Nature is so very “lively,” doesn’t it make sense to make that a subject, It’s where so many things go wrong, shouldn’t we study it? </a:t>
            </a:r>
          </a:p>
        </p:txBody>
      </p:sp>
      <p:sp>
        <p:nvSpPr>
          <p:cNvPr id="5" name="Title 30">
            <a:extLst>
              <a:ext uri="{FF2B5EF4-FFF2-40B4-BE49-F238E27FC236}">
                <a16:creationId xmlns:a16="http://schemas.microsoft.com/office/drawing/2014/main" id="{7D3E6C90-BA88-CB63-26D8-60B02D651440}"/>
              </a:ext>
            </a:extLst>
          </p:cNvPr>
          <p:cNvSpPr txBox="1">
            <a:spLocks/>
          </p:cNvSpPr>
          <p:nvPr/>
        </p:nvSpPr>
        <p:spPr>
          <a:xfrm>
            <a:off x="5237967" y="5410200"/>
            <a:ext cx="4345611" cy="17145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5000"/>
              </a:lnSpc>
              <a:spcAft>
                <a:spcPts val="600"/>
              </a:spcAft>
              <a:buFont typeface="Arial" panose="020B0604020202020204" pitchFamily="34" charset="0"/>
              <a:buChar char="•"/>
            </a:pPr>
            <a:r>
              <a:rPr lang="en-US" sz="2000" dirty="0">
                <a:latin typeface="+mn-lt"/>
                <a:cs typeface="Arial" panose="020B0604020202020204" pitchFamily="34" charset="0"/>
              </a:rPr>
              <a:t>How full of surprise nature is, after long silences responding energetically as things spring to life. What’s not to like?</a:t>
            </a:r>
          </a:p>
          <a:p>
            <a:pPr algn="l">
              <a:lnSpc>
                <a:spcPct val="105000"/>
              </a:lnSpc>
              <a:spcAft>
                <a:spcPts val="600"/>
              </a:spcAft>
            </a:pPr>
            <a:r>
              <a:rPr lang="en-US" sz="2000" dirty="0">
                <a:latin typeface="+mn-lt"/>
                <a:cs typeface="Arial" panose="020B0604020202020204" pitchFamily="34" charset="0"/>
              </a:rPr>
              <a:t>- Don’t they self-animate by exploding their resources, what could go wrong?</a:t>
            </a:r>
          </a:p>
        </p:txBody>
      </p:sp>
    </p:spTree>
    <p:extLst>
      <p:ext uri="{BB962C8B-B14F-4D97-AF65-F5344CB8AC3E}">
        <p14:creationId xmlns:p14="http://schemas.microsoft.com/office/powerpoint/2010/main" val="431383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0">
            <a:extLst>
              <a:ext uri="{FF2B5EF4-FFF2-40B4-BE49-F238E27FC236}">
                <a16:creationId xmlns:a16="http://schemas.microsoft.com/office/drawing/2014/main" id="{CAB044A2-2769-4627-A296-16956CB3C88A}"/>
              </a:ext>
            </a:extLst>
          </p:cNvPr>
          <p:cNvSpPr txBox="1">
            <a:spLocks/>
          </p:cNvSpPr>
          <p:nvPr/>
        </p:nvSpPr>
        <p:spPr>
          <a:xfrm>
            <a:off x="685800" y="2979061"/>
            <a:ext cx="8153400" cy="411839"/>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lnSpc>
                <a:spcPts val="2400"/>
              </a:lnSpc>
              <a:spcBef>
                <a:spcPts val="400"/>
              </a:spcBef>
              <a:spcAft>
                <a:spcPts val="400"/>
              </a:spcAft>
              <a:buFont typeface="Arial" panose="020B0604020202020204" pitchFamily="34" charset="0"/>
              <a:buChar char="•"/>
              <a:tabLst>
                <a:tab pos="1097288" algn="l"/>
                <a:tab pos="4842793" algn="r"/>
              </a:tabLst>
            </a:pPr>
            <a:r>
              <a:rPr lang="en-US" sz="2200" dirty="0">
                <a:latin typeface="Calibri" panose="020F0502020204030204" pitchFamily="34" charset="0"/>
                <a:ea typeface="Calibri" panose="020F0502020204030204" pitchFamily="34" charset="0"/>
                <a:cs typeface="Times New Roman" panose="02020603050405020304" pitchFamily="18" charset="0"/>
              </a:rPr>
              <a:t>Each stage </a:t>
            </a:r>
            <a:r>
              <a:rPr lang="en-US" sz="2200" u="sng" dirty="0">
                <a:latin typeface="Calibri" panose="020F0502020204030204" pitchFamily="34" charset="0"/>
                <a:ea typeface="Calibri" panose="020F0502020204030204" pitchFamily="34" charset="0"/>
                <a:cs typeface="Times New Roman" panose="02020603050405020304" pitchFamily="18" charset="0"/>
              </a:rPr>
              <a:t>linking</a:t>
            </a:r>
            <a:r>
              <a:rPr lang="en-US" sz="2200" dirty="0">
                <a:latin typeface="Calibri" panose="020F0502020204030204" pitchFamily="34" charset="0"/>
                <a:ea typeface="Calibri" panose="020F0502020204030204" pitchFamily="34" charset="0"/>
                <a:cs typeface="Times New Roman" panose="02020603050405020304" pitchFamily="18" charset="0"/>
              </a:rPr>
              <a:t> with the last to </a:t>
            </a:r>
            <a:r>
              <a:rPr lang="en-US" sz="2200" u="sng" dirty="0">
                <a:latin typeface="Calibri" panose="020F0502020204030204" pitchFamily="34" charset="0"/>
                <a:ea typeface="Calibri" panose="020F0502020204030204" pitchFamily="34" charset="0"/>
                <a:cs typeface="Times New Roman" panose="02020603050405020304" pitchFamily="18" charset="0"/>
              </a:rPr>
              <a:t>serve</a:t>
            </a:r>
            <a:r>
              <a:rPr lang="en-US" sz="2200" dirty="0">
                <a:latin typeface="Calibri" panose="020F0502020204030204" pitchFamily="34" charset="0"/>
                <a:ea typeface="Calibri" panose="020F0502020204030204" pitchFamily="34" charset="0"/>
                <a:cs typeface="Times New Roman" panose="02020603050405020304" pitchFamily="18" charset="0"/>
              </a:rPr>
              <a:t> and enable the next  </a:t>
            </a:r>
          </a:p>
          <a:p>
            <a:pPr marL="514350" algn="l">
              <a:lnSpc>
                <a:spcPts val="2400"/>
              </a:lnSpc>
              <a:spcBef>
                <a:spcPts val="400"/>
              </a:spcBef>
              <a:spcAft>
                <a:spcPts val="400"/>
              </a:spcAft>
              <a:tabLst>
                <a:tab pos="1097288" algn="l"/>
                <a:tab pos="4842793" algn="r"/>
              </a:tabLst>
            </a:pPr>
            <a:r>
              <a:rPr lang="en-US" sz="2200" dirty="0">
                <a:latin typeface="Calibri" panose="020F0502020204030204" pitchFamily="34" charset="0"/>
                <a:ea typeface="Calibri" panose="020F0502020204030204" pitchFamily="34" charset="0"/>
                <a:cs typeface="Times New Roman" panose="02020603050405020304" pitchFamily="18" charset="0"/>
              </a:rPr>
              <a:t>– inspired buy the buyer, to fit family needs, a plan developed by the architect and builder, coordinated with the site, neighbors, and county, </a:t>
            </a:r>
          </a:p>
          <a:p>
            <a:pPr marL="514350" algn="l">
              <a:lnSpc>
                <a:spcPts val="2400"/>
              </a:lnSpc>
              <a:spcBef>
                <a:spcPts val="400"/>
              </a:spcBef>
              <a:spcAft>
                <a:spcPts val="400"/>
              </a:spcAft>
              <a:tabLst>
                <a:tab pos="1097288" algn="l"/>
                <a:tab pos="4842793" algn="r"/>
              </a:tabLst>
            </a:pPr>
            <a:r>
              <a:rPr lang="en-US" sz="2200" dirty="0">
                <a:latin typeface="Calibri" panose="020F0502020204030204" pitchFamily="34" charset="0"/>
                <a:ea typeface="Calibri" panose="020F0502020204030204" pitchFamily="34" charset="0"/>
                <a:cs typeface="Times New Roman" panose="02020603050405020304" pitchFamily="18" charset="0"/>
              </a:rPr>
              <a:t>– site  work, foundations, framing, utilities, enclosure, interiors,  finishes, landscape, furnishing, and move in.</a:t>
            </a:r>
          </a:p>
          <a:p>
            <a:pPr marL="228600" indent="-228600" algn="l">
              <a:lnSpc>
                <a:spcPts val="2400"/>
              </a:lnSpc>
              <a:spcBef>
                <a:spcPts val="400"/>
              </a:spcBef>
              <a:spcAft>
                <a:spcPts val="400"/>
              </a:spcAft>
              <a:buFont typeface="Arial" panose="020B0604020202020204" pitchFamily="34" charset="0"/>
              <a:buChar char="•"/>
              <a:tabLst>
                <a:tab pos="1097288" algn="l"/>
                <a:tab pos="4842793" algn="r"/>
              </a:tabLst>
            </a:pPr>
            <a:r>
              <a:rPr lang="en-US" sz="2200" dirty="0">
                <a:latin typeface="Calibri" panose="020F0502020204030204" pitchFamily="34" charset="0"/>
                <a:ea typeface="Calibri" panose="020F0502020204030204" pitchFamily="34" charset="0"/>
                <a:cs typeface="Times New Roman" panose="02020603050405020304" pitchFamily="18" charset="0"/>
              </a:rPr>
              <a:t>People so often start with visions of a whole and fashion parts to make the work whole. </a:t>
            </a:r>
          </a:p>
          <a:p>
            <a:pPr marL="228600" indent="-228600" algn="l">
              <a:lnSpc>
                <a:spcPts val="2400"/>
              </a:lnSpc>
              <a:spcBef>
                <a:spcPts val="400"/>
              </a:spcBef>
              <a:spcAft>
                <a:spcPts val="400"/>
              </a:spcAft>
              <a:buFont typeface="Arial" panose="020B0604020202020204" pitchFamily="34" charset="0"/>
              <a:buChar char="•"/>
              <a:tabLst>
                <a:tab pos="1097288" algn="l"/>
                <a:tab pos="4842793" algn="r"/>
              </a:tabLst>
            </a:pPr>
            <a:r>
              <a:rPr lang="en-US" sz="2200" dirty="0">
                <a:latin typeface="Calibri" panose="020F0502020204030204" pitchFamily="34" charset="0"/>
                <a:ea typeface="Calibri" panose="020F0502020204030204" pitchFamily="34" charset="0"/>
                <a:cs typeface="Times New Roman" panose="02020603050405020304" pitchFamily="18" charset="0"/>
              </a:rPr>
              <a:t>Where did we get the Un-wholly Frankenstein idea of endlessly multiplying wholes?  Was it our conceptual thinking, detached from its contexts?</a:t>
            </a:r>
            <a:br>
              <a:rPr lang="en-US" sz="2200" dirty="0">
                <a:latin typeface="Calibri" panose="020F0502020204030204" pitchFamily="34" charset="0"/>
                <a:ea typeface="Calibri" panose="020F0502020204030204" pitchFamily="34" charset="0"/>
                <a:cs typeface="Times New Roman" panose="02020603050405020304" pitchFamily="18" charset="0"/>
              </a:rPr>
            </a:b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74321" indent="-274321" algn="l">
              <a:lnSpc>
                <a:spcPct val="105000"/>
              </a:lnSpc>
              <a:spcBef>
                <a:spcPts val="320"/>
              </a:spcBef>
              <a:spcAft>
                <a:spcPts val="320"/>
              </a:spcAft>
              <a:buFont typeface="Arial" panose="020B0604020202020204" pitchFamily="34" charset="0"/>
              <a:buChar char="•"/>
              <a:tabLst>
                <a:tab pos="1097288" algn="l"/>
                <a:tab pos="4842793" algn="r"/>
              </a:tabLst>
            </a:pPr>
            <a:endParaRPr lang="en-US" sz="176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itle 30">
            <a:extLst>
              <a:ext uri="{FF2B5EF4-FFF2-40B4-BE49-F238E27FC236}">
                <a16:creationId xmlns:a16="http://schemas.microsoft.com/office/drawing/2014/main" id="{1A6F20B9-8A36-4F00-A17E-EA3E3ECA12C4}"/>
              </a:ext>
            </a:extLst>
          </p:cNvPr>
          <p:cNvSpPr txBox="1">
            <a:spLocks/>
          </p:cNvSpPr>
          <p:nvPr/>
        </p:nvSpPr>
        <p:spPr>
          <a:xfrm>
            <a:off x="548640" y="1369235"/>
            <a:ext cx="5852160"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Calibri" panose="020F0502020204030204" pitchFamily="34" charset="0"/>
                <a:ea typeface="Calibri" panose="020F0502020204030204" pitchFamily="34" charset="0"/>
                <a:cs typeface="Times New Roman" panose="02020603050405020304" pitchFamily="18" charset="0"/>
              </a:rPr>
              <a:t>How did we learn to so skillfully replicate it?</a:t>
            </a:r>
          </a:p>
          <a:p>
            <a:r>
              <a:rPr lang="en-US" sz="2400" dirty="0">
                <a:latin typeface="Calibri" panose="020F0502020204030204" pitchFamily="34" charset="0"/>
                <a:ea typeface="Calibri" panose="020F0502020204030204" pitchFamily="34" charset="0"/>
                <a:cs typeface="Times New Roman" panose="02020603050405020304" pitchFamily="18" charset="0"/>
              </a:rPr>
              <a:t>And then SO TOTALLY neglect it?</a:t>
            </a:r>
          </a:p>
          <a:p>
            <a:r>
              <a:rPr lang="en-US" sz="2400" dirty="0">
                <a:latin typeface="Calibri" panose="020F0502020204030204" pitchFamily="34" charset="0"/>
                <a:cs typeface="Times New Roman" panose="02020603050405020304" pitchFamily="18" charset="0"/>
              </a:rPr>
              <a:t>In designing our use of the earth?</a:t>
            </a:r>
          </a:p>
        </p:txBody>
      </p:sp>
      <p:pic>
        <p:nvPicPr>
          <p:cNvPr id="4" name="Picture 3">
            <a:extLst>
              <a:ext uri="{FF2B5EF4-FFF2-40B4-BE49-F238E27FC236}">
                <a16:creationId xmlns:a16="http://schemas.microsoft.com/office/drawing/2014/main" id="{51C9C5E0-3700-4EC7-8421-318BE090D81F}"/>
              </a:ext>
            </a:extLst>
          </p:cNvPr>
          <p:cNvPicPr>
            <a:picLocks noChangeAspect="1"/>
          </p:cNvPicPr>
          <p:nvPr/>
        </p:nvPicPr>
        <p:blipFill>
          <a:blip r:embed="rId3"/>
          <a:stretch>
            <a:fillRect/>
          </a:stretch>
        </p:blipFill>
        <p:spPr>
          <a:xfrm>
            <a:off x="6651630" y="954340"/>
            <a:ext cx="2176140" cy="1903162"/>
          </a:xfrm>
          <a:prstGeom prst="rect">
            <a:avLst/>
          </a:prstGeom>
        </p:spPr>
      </p:pic>
      <p:sp>
        <p:nvSpPr>
          <p:cNvPr id="13" name="Title 30">
            <a:extLst>
              <a:ext uri="{FF2B5EF4-FFF2-40B4-BE49-F238E27FC236}">
                <a16:creationId xmlns:a16="http://schemas.microsoft.com/office/drawing/2014/main" id="{3282A0FE-E169-4644-8CF7-4F7ED0E78499}"/>
              </a:ext>
            </a:extLst>
          </p:cNvPr>
          <p:cNvSpPr txBox="1">
            <a:spLocks/>
          </p:cNvSpPr>
          <p:nvPr/>
        </p:nvSpPr>
        <p:spPr>
          <a:xfrm>
            <a:off x="1207771" y="6819900"/>
            <a:ext cx="761999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Calibri" panose="020F0502020204030204" pitchFamily="34" charset="0"/>
                <a:ea typeface="Calibri" panose="020F0502020204030204" pitchFamily="34" charset="0"/>
                <a:cs typeface="Times New Roman" panose="02020603050405020304" pitchFamily="18" charset="0"/>
              </a:rPr>
              <a:t>Guided by perfection: a natural self-limiting teleology of design</a:t>
            </a:r>
            <a:endParaRPr lang="en-US" sz="2000" dirty="0">
              <a:latin typeface="Arial" panose="020B0604020202020204" pitchFamily="34" charset="0"/>
              <a:cs typeface="Arial" panose="020B0604020202020204" pitchFamily="34" charset="0"/>
            </a:endParaRPr>
          </a:p>
        </p:txBody>
      </p:sp>
      <p:sp>
        <p:nvSpPr>
          <p:cNvPr id="12" name="Slide Number Placeholder 1">
            <a:extLst>
              <a:ext uri="{FF2B5EF4-FFF2-40B4-BE49-F238E27FC236}">
                <a16:creationId xmlns:a16="http://schemas.microsoft.com/office/drawing/2014/main" id="{613866DE-5945-A553-0A55-922A9E23EC38}"/>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30</a:t>
            </a:fld>
            <a:endParaRPr lang="en-US" sz="1219" dirty="0"/>
          </a:p>
        </p:txBody>
      </p:sp>
      <p:sp>
        <p:nvSpPr>
          <p:cNvPr id="14" name="Title 30">
            <a:extLst>
              <a:ext uri="{FF2B5EF4-FFF2-40B4-BE49-F238E27FC236}">
                <a16:creationId xmlns:a16="http://schemas.microsoft.com/office/drawing/2014/main" id="{36F2C726-46B7-0F2E-10E1-CFBC2C1E7517}"/>
              </a:ext>
            </a:extLst>
          </p:cNvPr>
          <p:cNvSpPr txBox="1">
            <a:spLocks/>
          </p:cNvSpPr>
          <p:nvPr/>
        </p:nvSpPr>
        <p:spPr>
          <a:xfrm>
            <a:off x="188289" y="4953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Human design builds things whole</a:t>
            </a:r>
          </a:p>
        </p:txBody>
      </p:sp>
      <p:sp>
        <p:nvSpPr>
          <p:cNvPr id="11" name="Title 1">
            <a:extLst>
              <a:ext uri="{FF2B5EF4-FFF2-40B4-BE49-F238E27FC236}">
                <a16:creationId xmlns:a16="http://schemas.microsoft.com/office/drawing/2014/main" id="{CE508880-C7F1-7A27-F75B-3BE6E2B3FDA0}"/>
              </a:ext>
            </a:extLst>
          </p:cNvPr>
          <p:cNvSpPr txBox="1">
            <a:spLocks/>
          </p:cNvSpPr>
          <p:nvPr/>
        </p:nvSpPr>
        <p:spPr>
          <a:xfrm>
            <a:off x="1228010" y="152061"/>
            <a:ext cx="7297578" cy="381339"/>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3-What keeps systems whole</a:t>
            </a:r>
            <a:r>
              <a:rPr lang="en-US" sz="2133" b="1" dirty="0">
                <a:solidFill>
                  <a:schemeClr val="bg1">
                    <a:lumMod val="75000"/>
                  </a:schemeClr>
                </a:solidFill>
              </a:rPr>
              <a:t>	</a:t>
            </a:r>
            <a:endParaRPr lang="en-US" sz="2133" dirty="0">
              <a:solidFill>
                <a:schemeClr val="bg1">
                  <a:lumMod val="75000"/>
                </a:schemeClr>
              </a:solidFill>
            </a:endParaRPr>
          </a:p>
        </p:txBody>
      </p:sp>
    </p:spTree>
    <p:extLst>
      <p:ext uri="{BB962C8B-B14F-4D97-AF65-F5344CB8AC3E}">
        <p14:creationId xmlns:p14="http://schemas.microsoft.com/office/powerpoint/2010/main" val="415456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0">
            <a:extLst>
              <a:ext uri="{FF2B5EF4-FFF2-40B4-BE49-F238E27FC236}">
                <a16:creationId xmlns:a16="http://schemas.microsoft.com/office/drawing/2014/main" id="{CAB044A2-2769-4627-A296-16956CB3C88A}"/>
              </a:ext>
            </a:extLst>
          </p:cNvPr>
          <p:cNvSpPr txBox="1">
            <a:spLocks/>
          </p:cNvSpPr>
          <p:nvPr/>
        </p:nvSpPr>
        <p:spPr>
          <a:xfrm>
            <a:off x="685800" y="2400300"/>
            <a:ext cx="8039100" cy="411839"/>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lnSpc>
                <a:spcPts val="2400"/>
              </a:lnSpc>
              <a:spcBef>
                <a:spcPts val="400"/>
              </a:spcBef>
              <a:spcAft>
                <a:spcPts val="400"/>
              </a:spcAft>
              <a:buFont typeface="Arial" panose="020B0604020202020204" pitchFamily="34" charset="0"/>
              <a:buChar char="•"/>
              <a:tabLst>
                <a:tab pos="1097288" algn="l"/>
                <a:tab pos="4842793" algn="r"/>
              </a:tabLst>
            </a:pPr>
            <a:r>
              <a:rPr lang="en-US" sz="2200" dirty="0">
                <a:latin typeface="Calibri" panose="020F0502020204030204" pitchFamily="34" charset="0"/>
                <a:cs typeface="Times New Roman" panose="02020603050405020304" pitchFamily="18" charset="0"/>
              </a:rPr>
              <a:t>Growth is accumulative design, adapting replications of the initial seed pattern to remain whole – biological cell, energy process, organization spark, first crystal </a:t>
            </a:r>
          </a:p>
          <a:p>
            <a:pPr marL="228600" indent="-228600" algn="l">
              <a:lnSpc>
                <a:spcPts val="2400"/>
              </a:lnSpc>
              <a:spcBef>
                <a:spcPts val="400"/>
              </a:spcBef>
              <a:spcAft>
                <a:spcPts val="400"/>
              </a:spcAft>
              <a:buFont typeface="Arial" panose="020B0604020202020204" pitchFamily="34" charset="0"/>
              <a:buChar char="•"/>
              <a:tabLst>
                <a:tab pos="1097288" algn="l"/>
                <a:tab pos="4842793" algn="r"/>
              </a:tabLst>
            </a:pPr>
            <a:r>
              <a:rPr lang="en-US" sz="2200" dirty="0">
                <a:latin typeface="Calibri" panose="020F0502020204030204" pitchFamily="34" charset="0"/>
                <a:cs typeface="Times New Roman" panose="02020603050405020304" pitchFamily="18" charset="0"/>
              </a:rPr>
              <a:t>Development is from simple to complex, an exploratory process of fitting parts for their emergent properties, making frameworks to fill in and perfect. </a:t>
            </a:r>
          </a:p>
          <a:p>
            <a:pPr marL="228600" indent="-228600" algn="l">
              <a:lnSpc>
                <a:spcPts val="2400"/>
              </a:lnSpc>
              <a:spcBef>
                <a:spcPts val="400"/>
              </a:spcBef>
              <a:spcAft>
                <a:spcPts val="400"/>
              </a:spcAft>
              <a:buFont typeface="Arial" panose="020B0604020202020204" pitchFamily="34" charset="0"/>
              <a:buChar char="•"/>
              <a:tabLst>
                <a:tab pos="1097288" algn="l"/>
                <a:tab pos="4842793" algn="r"/>
              </a:tabLst>
            </a:pPr>
            <a:r>
              <a:rPr lang="en-US" sz="2200" dirty="0">
                <a:latin typeface="Calibri" panose="020F0502020204030204" pitchFamily="34" charset="0"/>
                <a:cs typeface="Times New Roman" panose="02020603050405020304" pitchFamily="18" charset="0"/>
              </a:rPr>
              <a:t>A successful growth the path is one of increasing scale and organization for new environments – then limiting scale and adaptation for a climax environment.</a:t>
            </a:r>
          </a:p>
          <a:p>
            <a:pPr marL="228600" indent="-228600" algn="l">
              <a:lnSpc>
                <a:spcPts val="2400"/>
              </a:lnSpc>
              <a:spcBef>
                <a:spcPts val="400"/>
              </a:spcBef>
              <a:spcAft>
                <a:spcPts val="400"/>
              </a:spcAft>
              <a:buFont typeface="Arial" panose="020B0604020202020204" pitchFamily="34" charset="0"/>
              <a:buChar char="•"/>
              <a:tabLst>
                <a:tab pos="1097288" algn="l"/>
                <a:tab pos="4842793" algn="r"/>
              </a:tabLst>
            </a:pPr>
            <a:r>
              <a:rPr lang="en-US" sz="2200" dirty="0">
                <a:latin typeface="Calibri" panose="020F0502020204030204" pitchFamily="34" charset="0"/>
                <a:cs typeface="Times New Roman" panose="02020603050405020304" pitchFamily="18" charset="0"/>
              </a:rPr>
              <a:t>The main pattern is the “egg-nest-world” –  living systems &amp; cultures,</a:t>
            </a:r>
            <a:br>
              <a:rPr lang="en-US" sz="2200" dirty="0">
                <a:latin typeface="Calibri" panose="020F0502020204030204" pitchFamily="34" charset="0"/>
                <a:cs typeface="Times New Roman" panose="02020603050405020304" pitchFamily="18" charset="0"/>
              </a:rPr>
            </a:br>
            <a:r>
              <a:rPr lang="en-US" sz="2200" dirty="0">
                <a:latin typeface="Calibri" panose="020F0502020204030204" pitchFamily="34" charset="0"/>
                <a:cs typeface="Times New Roman" panose="02020603050405020304" pitchFamily="18" charset="0"/>
              </a:rPr>
              <a:t>technologies &amp; religions, all held together by the emergent properties of their designs</a:t>
            </a:r>
          </a:p>
          <a:p>
            <a:pPr marL="274321" indent="-274321" algn="l">
              <a:lnSpc>
                <a:spcPct val="105000"/>
              </a:lnSpc>
              <a:spcBef>
                <a:spcPts val="400"/>
              </a:spcBef>
              <a:spcAft>
                <a:spcPts val="400"/>
              </a:spcAft>
              <a:buFont typeface="Arial" panose="020B0604020202020204" pitchFamily="34" charset="0"/>
              <a:buChar char="•"/>
              <a:tabLst>
                <a:tab pos="1097288" algn="l"/>
                <a:tab pos="4842793" algn="r"/>
              </a:tabLst>
            </a:pPr>
            <a:endParaRPr lang="en-US" sz="2000" dirty="0">
              <a:latin typeface="Calibri" panose="020F0502020204030204" pitchFamily="34" charset="0"/>
              <a:cs typeface="Times New Roman" panose="02020603050405020304" pitchFamily="18" charset="0"/>
            </a:endParaRPr>
          </a:p>
          <a:p>
            <a:pPr marL="274321" indent="-274321" algn="l">
              <a:lnSpc>
                <a:spcPct val="105000"/>
              </a:lnSpc>
              <a:spcBef>
                <a:spcPts val="320"/>
              </a:spcBef>
              <a:spcAft>
                <a:spcPts val="320"/>
              </a:spcAft>
              <a:buFont typeface="Arial" panose="020B0604020202020204" pitchFamily="34" charset="0"/>
              <a:buChar char="•"/>
              <a:tabLst>
                <a:tab pos="1097288" algn="l"/>
                <a:tab pos="4842793" algn="r"/>
              </a:tabLst>
            </a:pPr>
            <a:endParaRPr lang="en-US" sz="192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DBEE7A7A-D73D-476C-9F68-73A7620F22CF}"/>
              </a:ext>
            </a:extLst>
          </p:cNvPr>
          <p:cNvPicPr>
            <a:picLocks noChangeAspect="1"/>
          </p:cNvPicPr>
          <p:nvPr/>
        </p:nvPicPr>
        <p:blipFill>
          <a:blip r:embed="rId3"/>
          <a:stretch>
            <a:fillRect/>
          </a:stretch>
        </p:blipFill>
        <p:spPr>
          <a:xfrm>
            <a:off x="6438900" y="990600"/>
            <a:ext cx="2733043" cy="1243973"/>
          </a:xfrm>
          <a:prstGeom prst="rect">
            <a:avLst/>
          </a:prstGeom>
        </p:spPr>
      </p:pic>
      <p:sp>
        <p:nvSpPr>
          <p:cNvPr id="11" name="Slide Number Placeholder 1">
            <a:extLst>
              <a:ext uri="{FF2B5EF4-FFF2-40B4-BE49-F238E27FC236}">
                <a16:creationId xmlns:a16="http://schemas.microsoft.com/office/drawing/2014/main" id="{C705039D-46C6-2F07-778D-E52739C989F8}"/>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31</a:t>
            </a:fld>
            <a:endParaRPr lang="en-US" sz="1219" dirty="0"/>
          </a:p>
        </p:txBody>
      </p:sp>
      <p:sp>
        <p:nvSpPr>
          <p:cNvPr id="12" name="Title 30">
            <a:extLst>
              <a:ext uri="{FF2B5EF4-FFF2-40B4-BE49-F238E27FC236}">
                <a16:creationId xmlns:a16="http://schemas.microsoft.com/office/drawing/2014/main" id="{CAC8C39A-9F9B-66D2-E8ED-ED07C78978DF}"/>
              </a:ext>
            </a:extLst>
          </p:cNvPr>
          <p:cNvSpPr txBox="1">
            <a:spLocks/>
          </p:cNvSpPr>
          <p:nvPr/>
        </p:nvSpPr>
        <p:spPr>
          <a:xfrm>
            <a:off x="188289" y="4953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Natural design builds things whole</a:t>
            </a:r>
          </a:p>
        </p:txBody>
      </p:sp>
      <p:sp>
        <p:nvSpPr>
          <p:cNvPr id="10" name="Title 1">
            <a:extLst>
              <a:ext uri="{FF2B5EF4-FFF2-40B4-BE49-F238E27FC236}">
                <a16:creationId xmlns:a16="http://schemas.microsoft.com/office/drawing/2014/main" id="{9F9D96F3-A4B4-9971-7E30-54346A6EC2BA}"/>
              </a:ext>
            </a:extLst>
          </p:cNvPr>
          <p:cNvSpPr txBox="1">
            <a:spLocks/>
          </p:cNvSpPr>
          <p:nvPr/>
        </p:nvSpPr>
        <p:spPr>
          <a:xfrm>
            <a:off x="1228010" y="152061"/>
            <a:ext cx="7297578" cy="381339"/>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3-What keeps systems whole</a:t>
            </a:r>
            <a:r>
              <a:rPr lang="en-US" sz="2133" b="1" dirty="0">
                <a:solidFill>
                  <a:schemeClr val="bg1">
                    <a:lumMod val="75000"/>
                  </a:schemeClr>
                </a:solidFill>
              </a:rPr>
              <a:t>	</a:t>
            </a:r>
            <a:endParaRPr lang="en-US" sz="2133" dirty="0">
              <a:solidFill>
                <a:schemeClr val="bg1">
                  <a:lumMod val="75000"/>
                </a:schemeClr>
              </a:solidFill>
            </a:endParaRPr>
          </a:p>
        </p:txBody>
      </p:sp>
      <p:sp>
        <p:nvSpPr>
          <p:cNvPr id="15" name="Title 30">
            <a:extLst>
              <a:ext uri="{FF2B5EF4-FFF2-40B4-BE49-F238E27FC236}">
                <a16:creationId xmlns:a16="http://schemas.microsoft.com/office/drawing/2014/main" id="{DE4E6877-FC70-4E00-1D3D-BE2B23F39BDF}"/>
              </a:ext>
            </a:extLst>
          </p:cNvPr>
          <p:cNvSpPr txBox="1">
            <a:spLocks/>
          </p:cNvSpPr>
          <p:nvPr/>
        </p:nvSpPr>
        <p:spPr>
          <a:xfrm>
            <a:off x="1207771" y="6819900"/>
            <a:ext cx="761999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Calibri" panose="020F0502020204030204" pitchFamily="34" charset="0"/>
                <a:ea typeface="Calibri" panose="020F0502020204030204" pitchFamily="34" charset="0"/>
                <a:cs typeface="Times New Roman" panose="02020603050405020304" pitchFamily="18" charset="0"/>
              </a:rPr>
              <a:t>Guided by perfection: a natural self-limiting teleology of design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513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F2A6F-93E7-48E7-9FF6-F4B6562B43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468" y="1729738"/>
            <a:ext cx="1438624" cy="1654668"/>
          </a:xfrm>
          <a:prstGeom prst="rect">
            <a:avLst/>
          </a:prstGeom>
        </p:spPr>
      </p:pic>
      <p:sp>
        <p:nvSpPr>
          <p:cNvPr id="17" name="Title 30">
            <a:extLst>
              <a:ext uri="{FF2B5EF4-FFF2-40B4-BE49-F238E27FC236}">
                <a16:creationId xmlns:a16="http://schemas.microsoft.com/office/drawing/2014/main" id="{AF936B91-B005-4ED5-BD96-12DAFB5B7113}"/>
              </a:ext>
            </a:extLst>
          </p:cNvPr>
          <p:cNvSpPr txBox="1">
            <a:spLocks/>
          </p:cNvSpPr>
          <p:nvPr/>
        </p:nvSpPr>
        <p:spPr>
          <a:xfrm>
            <a:off x="1986618" y="3626760"/>
            <a:ext cx="2356782" cy="411839"/>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lnSpc>
                <a:spcPct val="105000"/>
              </a:lnSpc>
              <a:spcBef>
                <a:spcPts val="400"/>
              </a:spcBef>
              <a:spcAft>
                <a:spcPts val="400"/>
              </a:spcAft>
              <a:buFont typeface="Arial" panose="020B0604020202020204" pitchFamily="34" charset="0"/>
              <a:buChar char="•"/>
              <a:tabLst>
                <a:tab pos="1097288" algn="l"/>
                <a:tab pos="4842793" algn="r"/>
              </a:tabLst>
            </a:pPr>
            <a:r>
              <a:rPr lang="en-US" sz="2400" dirty="0">
                <a:latin typeface="Calibri" panose="020F0502020204030204" pitchFamily="34" charset="0"/>
                <a:cs typeface="Times New Roman" panose="02020603050405020304" pitchFamily="18" charset="0"/>
              </a:rPr>
              <a:t>Masts and sails  </a:t>
            </a:r>
          </a:p>
        </p:txBody>
      </p:sp>
      <p:sp>
        <p:nvSpPr>
          <p:cNvPr id="18" name="Title 30">
            <a:extLst>
              <a:ext uri="{FF2B5EF4-FFF2-40B4-BE49-F238E27FC236}">
                <a16:creationId xmlns:a16="http://schemas.microsoft.com/office/drawing/2014/main" id="{33DBF290-9575-44B4-8B4B-AFEBF574E6DF}"/>
              </a:ext>
            </a:extLst>
          </p:cNvPr>
          <p:cNvSpPr txBox="1">
            <a:spLocks/>
          </p:cNvSpPr>
          <p:nvPr/>
        </p:nvSpPr>
        <p:spPr>
          <a:xfrm>
            <a:off x="5279556" y="3626761"/>
            <a:ext cx="3246031" cy="411839"/>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lnSpc>
                <a:spcPct val="105000"/>
              </a:lnSpc>
              <a:spcBef>
                <a:spcPts val="400"/>
              </a:spcBef>
              <a:spcAft>
                <a:spcPts val="400"/>
              </a:spcAft>
              <a:buFont typeface="Arial" panose="020B0604020202020204" pitchFamily="34" charset="0"/>
              <a:buChar char="•"/>
              <a:tabLst>
                <a:tab pos="1097288" algn="l"/>
                <a:tab pos="4842793" algn="r"/>
              </a:tabLst>
            </a:pPr>
            <a:r>
              <a:rPr lang="en-US" sz="2400" dirty="0">
                <a:latin typeface="Calibri" panose="020F0502020204030204" pitchFamily="34" charset="0"/>
                <a:cs typeface="Times New Roman" panose="02020603050405020304" pitchFamily="18" charset="0"/>
              </a:rPr>
              <a:t>Personal relationships  </a:t>
            </a:r>
          </a:p>
          <a:p>
            <a:pPr marL="438926" algn="l">
              <a:lnSpc>
                <a:spcPct val="105000"/>
              </a:lnSpc>
              <a:spcBef>
                <a:spcPts val="320"/>
              </a:spcBef>
              <a:spcAft>
                <a:spcPts val="320"/>
              </a:spcAft>
              <a:tabLst>
                <a:tab pos="1097288" algn="l"/>
                <a:tab pos="4842793" algn="r"/>
              </a:tabLst>
            </a:pPr>
            <a:endParaRPr lang="en-US" sz="192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FF05771-3D4D-4480-A45A-FE8E43CC8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001" y="1562100"/>
            <a:ext cx="1135427" cy="1828800"/>
          </a:xfrm>
          <a:prstGeom prst="rect">
            <a:avLst/>
          </a:prstGeom>
        </p:spPr>
      </p:pic>
      <p:sp>
        <p:nvSpPr>
          <p:cNvPr id="20" name="Title 30">
            <a:extLst>
              <a:ext uri="{FF2B5EF4-FFF2-40B4-BE49-F238E27FC236}">
                <a16:creationId xmlns:a16="http://schemas.microsoft.com/office/drawing/2014/main" id="{00A81319-2327-461F-9E7D-686953B251F8}"/>
              </a:ext>
            </a:extLst>
          </p:cNvPr>
          <p:cNvSpPr txBox="1">
            <a:spLocks/>
          </p:cNvSpPr>
          <p:nvPr/>
        </p:nvSpPr>
        <p:spPr>
          <a:xfrm>
            <a:off x="1986618" y="4629150"/>
            <a:ext cx="6168987"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lnSpc>
                <a:spcPct val="105000"/>
              </a:lnSpc>
              <a:spcBef>
                <a:spcPts val="400"/>
              </a:spcBef>
              <a:spcAft>
                <a:spcPts val="400"/>
              </a:spcAft>
              <a:buFont typeface="Arial" panose="020B0604020202020204" pitchFamily="34" charset="0"/>
              <a:buChar char="•"/>
              <a:tabLst>
                <a:tab pos="1097288" algn="l"/>
                <a:tab pos="4842793" algn="r"/>
              </a:tabLst>
            </a:pPr>
            <a:r>
              <a:rPr lang="en-US" sz="2400" dirty="0">
                <a:latin typeface="Calibri" panose="020F0502020204030204" pitchFamily="34" charset="0"/>
                <a:cs typeface="Times New Roman" panose="02020603050405020304" pitchFamily="18" charset="0"/>
              </a:rPr>
              <a:t>dance, </a:t>
            </a:r>
          </a:p>
          <a:p>
            <a:pPr marL="228600" indent="-228600" algn="l">
              <a:lnSpc>
                <a:spcPct val="105000"/>
              </a:lnSpc>
              <a:spcBef>
                <a:spcPts val="400"/>
              </a:spcBef>
              <a:spcAft>
                <a:spcPts val="400"/>
              </a:spcAft>
              <a:buFont typeface="Arial" panose="020B0604020202020204" pitchFamily="34" charset="0"/>
              <a:buChar char="•"/>
              <a:tabLst>
                <a:tab pos="1097288" algn="l"/>
                <a:tab pos="4842793" algn="r"/>
              </a:tabLst>
            </a:pPr>
            <a:r>
              <a:rPr lang="en-US" sz="2400" dirty="0">
                <a:latin typeface="Calibri" panose="020F0502020204030204" pitchFamily="34" charset="0"/>
                <a:cs typeface="Times New Roman" panose="02020603050405020304" pitchFamily="18" charset="0"/>
              </a:rPr>
              <a:t>war, traffic, </a:t>
            </a:r>
          </a:p>
          <a:p>
            <a:pPr marL="228600" indent="-228600" algn="l">
              <a:lnSpc>
                <a:spcPct val="105000"/>
              </a:lnSpc>
              <a:spcBef>
                <a:spcPts val="400"/>
              </a:spcBef>
              <a:spcAft>
                <a:spcPts val="400"/>
              </a:spcAft>
              <a:buFont typeface="Arial" panose="020B0604020202020204" pitchFamily="34" charset="0"/>
              <a:buChar char="•"/>
              <a:tabLst>
                <a:tab pos="1097288" algn="l"/>
                <a:tab pos="4842793" algn="r"/>
              </a:tabLst>
            </a:pPr>
            <a:r>
              <a:rPr lang="en-US" sz="2400" dirty="0">
                <a:latin typeface="Calibri" panose="020F0502020204030204" pitchFamily="34" charset="0"/>
                <a:cs typeface="Times New Roman" panose="02020603050405020304" pitchFamily="18" charset="0"/>
              </a:rPr>
              <a:t>aligned wheels, </a:t>
            </a:r>
          </a:p>
          <a:p>
            <a:pPr marL="228600" indent="-228600" algn="l">
              <a:lnSpc>
                <a:spcPct val="105000"/>
              </a:lnSpc>
              <a:spcBef>
                <a:spcPts val="400"/>
              </a:spcBef>
              <a:spcAft>
                <a:spcPts val="400"/>
              </a:spcAft>
              <a:buFont typeface="Arial" panose="020B0604020202020204" pitchFamily="34" charset="0"/>
              <a:buChar char="•"/>
              <a:tabLst>
                <a:tab pos="1097288" algn="l"/>
                <a:tab pos="4842793" algn="r"/>
              </a:tabLst>
            </a:pPr>
            <a:r>
              <a:rPr lang="en-US" sz="2400" dirty="0">
                <a:latin typeface="Calibri" panose="020F0502020204030204" pitchFamily="34" charset="0"/>
                <a:cs typeface="Times New Roman" panose="02020603050405020304" pitchFamily="18" charset="0"/>
              </a:rPr>
              <a:t>Families &amp; communities</a:t>
            </a:r>
          </a:p>
        </p:txBody>
      </p:sp>
      <p:sp>
        <p:nvSpPr>
          <p:cNvPr id="13" name="Slide Number Placeholder 1">
            <a:extLst>
              <a:ext uri="{FF2B5EF4-FFF2-40B4-BE49-F238E27FC236}">
                <a16:creationId xmlns:a16="http://schemas.microsoft.com/office/drawing/2014/main" id="{BAC5A90D-BCA0-9DB5-4D7C-36D24A71C694}"/>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32</a:t>
            </a:fld>
            <a:endParaRPr lang="en-US" sz="1219" dirty="0"/>
          </a:p>
        </p:txBody>
      </p:sp>
      <p:sp>
        <p:nvSpPr>
          <p:cNvPr id="14" name="Title 30">
            <a:extLst>
              <a:ext uri="{FF2B5EF4-FFF2-40B4-BE49-F238E27FC236}">
                <a16:creationId xmlns:a16="http://schemas.microsoft.com/office/drawing/2014/main" id="{00DB0A22-60EA-AC36-7AF1-C227CFA3B54B}"/>
              </a:ext>
            </a:extLst>
          </p:cNvPr>
          <p:cNvSpPr txBox="1">
            <a:spLocks/>
          </p:cNvSpPr>
          <p:nvPr/>
        </p:nvSpPr>
        <p:spPr>
          <a:xfrm>
            <a:off x="188289" y="4953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Tensegrity of push and pull with emergent properties</a:t>
            </a:r>
          </a:p>
          <a:p>
            <a:pPr>
              <a:spcBef>
                <a:spcPts val="1200"/>
              </a:spcBef>
            </a:pPr>
            <a:r>
              <a:rPr lang="en-US" sz="2400" dirty="0">
                <a:latin typeface="Arial" panose="020B0604020202020204" pitchFamily="34" charset="0"/>
                <a:cs typeface="Arial" panose="020B0604020202020204" pitchFamily="34" charset="0"/>
              </a:rPr>
              <a:t>rigid and flexible for mobility, polycentric for mutuality</a:t>
            </a:r>
            <a:r>
              <a:rPr lang="en-US" sz="2000" dirty="0">
                <a:latin typeface="Arial" panose="020B0604020202020204" pitchFamily="34" charset="0"/>
                <a:cs typeface="Arial" panose="020B0604020202020204" pitchFamily="34" charset="0"/>
              </a:rPr>
              <a:t>, </a:t>
            </a:r>
          </a:p>
        </p:txBody>
      </p:sp>
      <p:sp>
        <p:nvSpPr>
          <p:cNvPr id="15" name="Title 1">
            <a:extLst>
              <a:ext uri="{FF2B5EF4-FFF2-40B4-BE49-F238E27FC236}">
                <a16:creationId xmlns:a16="http://schemas.microsoft.com/office/drawing/2014/main" id="{9BB92DDD-3BF1-D5CF-9237-395D8C63D3EA}"/>
              </a:ext>
            </a:extLst>
          </p:cNvPr>
          <p:cNvSpPr txBox="1">
            <a:spLocks/>
          </p:cNvSpPr>
          <p:nvPr/>
        </p:nvSpPr>
        <p:spPr>
          <a:xfrm>
            <a:off x="1228010" y="152061"/>
            <a:ext cx="7297578" cy="381339"/>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3-What keeps systems whole</a:t>
            </a:r>
            <a:r>
              <a:rPr lang="en-US" sz="2133" b="1" dirty="0">
                <a:solidFill>
                  <a:schemeClr val="bg1">
                    <a:lumMod val="75000"/>
                  </a:schemeClr>
                </a:solidFill>
              </a:rPr>
              <a:t>	</a:t>
            </a:r>
            <a:endParaRPr lang="en-US" sz="2133" dirty="0">
              <a:solidFill>
                <a:schemeClr val="bg1">
                  <a:lumMod val="75000"/>
                </a:schemeClr>
              </a:solidFill>
            </a:endParaRPr>
          </a:p>
        </p:txBody>
      </p:sp>
      <p:sp>
        <p:nvSpPr>
          <p:cNvPr id="24" name="Title 30">
            <a:extLst>
              <a:ext uri="{FF2B5EF4-FFF2-40B4-BE49-F238E27FC236}">
                <a16:creationId xmlns:a16="http://schemas.microsoft.com/office/drawing/2014/main" id="{A7E5EA90-6E11-B0EA-78EE-3144D9CFAFD4}"/>
              </a:ext>
            </a:extLst>
          </p:cNvPr>
          <p:cNvSpPr txBox="1">
            <a:spLocks/>
          </p:cNvSpPr>
          <p:nvPr/>
        </p:nvSpPr>
        <p:spPr>
          <a:xfrm>
            <a:off x="1207771" y="6819900"/>
            <a:ext cx="761999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latin typeface="Calibri" panose="020F0502020204030204" pitchFamily="34" charset="0"/>
                <a:ea typeface="Calibri" panose="020F0502020204030204" pitchFamily="34" charset="0"/>
                <a:cs typeface="Times New Roman" panose="02020603050405020304" pitchFamily="18" charset="0"/>
              </a:rPr>
              <a:t>Guided by versatile capabilities navigating environments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29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0">
            <a:extLst>
              <a:ext uri="{FF2B5EF4-FFF2-40B4-BE49-F238E27FC236}">
                <a16:creationId xmlns:a16="http://schemas.microsoft.com/office/drawing/2014/main" id="{CAB044A2-2769-4627-A296-16956CB3C88A}"/>
              </a:ext>
            </a:extLst>
          </p:cNvPr>
          <p:cNvSpPr txBox="1">
            <a:spLocks/>
          </p:cNvSpPr>
          <p:nvPr/>
        </p:nvSpPr>
        <p:spPr>
          <a:xfrm>
            <a:off x="723905" y="2133600"/>
            <a:ext cx="8305788" cy="45339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lnSpc>
                <a:spcPct val="105000"/>
              </a:lnSpc>
              <a:spcBef>
                <a:spcPts val="400"/>
              </a:spcBef>
              <a:spcAft>
                <a:spcPts val="400"/>
              </a:spcAft>
              <a:buFont typeface="Arial" panose="020B0604020202020204" pitchFamily="34" charset="0"/>
              <a:buChar char="•"/>
              <a:tabLst>
                <a:tab pos="1097288" algn="l"/>
                <a:tab pos="4842793" algn="r"/>
              </a:tabLst>
            </a:pPr>
            <a:endParaRPr lang="en-US" sz="2200" u="sng" dirty="0">
              <a:latin typeface="Calibri" panose="020F0502020204030204" pitchFamily="34" charset="0"/>
              <a:cs typeface="Times New Roman" panose="02020603050405020304" pitchFamily="18" charset="0"/>
            </a:endParaRPr>
          </a:p>
          <a:p>
            <a:pPr marL="228600" indent="-228600" algn="l">
              <a:lnSpc>
                <a:spcPct val="105000"/>
              </a:lnSpc>
              <a:spcBef>
                <a:spcPts val="400"/>
              </a:spcBef>
              <a:spcAft>
                <a:spcPts val="400"/>
              </a:spcAft>
              <a:buFont typeface="Arial" panose="020B0604020202020204" pitchFamily="34" charset="0"/>
              <a:buChar char="•"/>
              <a:tabLst>
                <a:tab pos="1097288" algn="l"/>
                <a:tab pos="4842793" algn="r"/>
              </a:tabLst>
            </a:pPr>
            <a:r>
              <a:rPr lang="en-US" sz="2200" b="1" u="sng" dirty="0">
                <a:latin typeface="Calibri" panose="020F0502020204030204" pitchFamily="34" charset="0"/>
                <a:cs typeface="Times New Roman" panose="02020603050405020304" pitchFamily="18" charset="0"/>
              </a:rPr>
              <a:t>Common Language </a:t>
            </a:r>
            <a:r>
              <a:rPr lang="en-US" sz="2200" dirty="0">
                <a:latin typeface="Calibri" panose="020F0502020204030204" pitchFamily="34" charset="0"/>
                <a:cs typeface="Times New Roman" panose="02020603050405020304" pitchFamily="18" charset="0"/>
              </a:rPr>
              <a:t>– every speaker inherits an authentic copy of its roots and usage – </a:t>
            </a:r>
            <a:r>
              <a:rPr lang="en-US" sz="2200" u="sng" dirty="0">
                <a:latin typeface="Calibri" panose="020F0502020204030204" pitchFamily="34" charset="0"/>
                <a:cs typeface="Times New Roman" panose="02020603050405020304" pitchFamily="18" charset="0"/>
              </a:rPr>
              <a:t>requiring</a:t>
            </a:r>
            <a:r>
              <a:rPr lang="en-US" sz="2200" dirty="0">
                <a:latin typeface="Calibri" panose="020F0502020204030204" pitchFamily="34" charset="0"/>
                <a:cs typeface="Times New Roman" panose="02020603050405020304" pitchFamily="18" charset="0"/>
              </a:rPr>
              <a:t> – users to recognize each other’s meanings, coordinate new meanings which may or may not last, maintain root meanings – a very long-lived flexible structure</a:t>
            </a:r>
          </a:p>
          <a:p>
            <a:pPr marL="228600" indent="-228600" algn="l">
              <a:lnSpc>
                <a:spcPct val="105000"/>
              </a:lnSpc>
              <a:spcBef>
                <a:spcPts val="400"/>
              </a:spcBef>
              <a:spcAft>
                <a:spcPts val="400"/>
              </a:spcAft>
              <a:buFont typeface="Arial" panose="020B0604020202020204" pitchFamily="34" charset="0"/>
              <a:buChar char="•"/>
              <a:tabLst>
                <a:tab pos="1097288" algn="l"/>
                <a:tab pos="4842793" algn="r"/>
              </a:tabLst>
            </a:pPr>
            <a:r>
              <a:rPr lang="en-US" sz="2200" b="1" u="sng" dirty="0">
                <a:latin typeface="Calibri" panose="020F0502020204030204" pitchFamily="34" charset="0"/>
                <a:cs typeface="Times New Roman" panose="02020603050405020304" pitchFamily="18" charset="0"/>
              </a:rPr>
              <a:t>Common Cultures </a:t>
            </a:r>
            <a:r>
              <a:rPr lang="en-US" sz="2200" dirty="0">
                <a:latin typeface="Calibri" panose="020F0502020204030204" pitchFamily="34" charset="0"/>
                <a:cs typeface="Times New Roman" panose="02020603050405020304" pitchFamily="18" charset="0"/>
              </a:rPr>
              <a:t>– Including native, racial, societal, regional, community, family, business, professional, generational, religious, social, etc. – range of very and less reproduceable, includes ways of knowing and living, the origin of incommunicative “silos” unable to understand each other – maintained by much the same peer to peer “recognition” and “coordination” bonding of members as common languages.</a:t>
            </a:r>
          </a:p>
        </p:txBody>
      </p:sp>
      <p:sp>
        <p:nvSpPr>
          <p:cNvPr id="10" name="Slide Number Placeholder 1">
            <a:extLst>
              <a:ext uri="{FF2B5EF4-FFF2-40B4-BE49-F238E27FC236}">
                <a16:creationId xmlns:a16="http://schemas.microsoft.com/office/drawing/2014/main" id="{B9285757-E632-D46D-9D09-12342EDAD6A6}"/>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33</a:t>
            </a:fld>
            <a:endParaRPr lang="en-US" sz="1219" dirty="0"/>
          </a:p>
        </p:txBody>
      </p:sp>
      <p:sp>
        <p:nvSpPr>
          <p:cNvPr id="11" name="Title 30">
            <a:extLst>
              <a:ext uri="{FF2B5EF4-FFF2-40B4-BE49-F238E27FC236}">
                <a16:creationId xmlns:a16="http://schemas.microsoft.com/office/drawing/2014/main" id="{0EFAE1B7-DA0F-BF07-F541-A728315522F5}"/>
              </a:ext>
            </a:extLst>
          </p:cNvPr>
          <p:cNvSpPr txBox="1">
            <a:spLocks/>
          </p:cNvSpPr>
          <p:nvPr/>
        </p:nvSpPr>
        <p:spPr>
          <a:xfrm>
            <a:off x="188289" y="4953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buAutoNum type="arabicPeriod"/>
            </a:pPr>
            <a:r>
              <a:rPr lang="en-US" sz="2800" dirty="0">
                <a:latin typeface="Arial" panose="020B0604020202020204" pitchFamily="34" charset="0"/>
                <a:cs typeface="Arial" panose="020B0604020202020204" pitchFamily="34" charset="0"/>
              </a:rPr>
              <a:t>Distributed “common ledgers” for making things whole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Shared </a:t>
            </a:r>
            <a:r>
              <a:rPr lang="en-US" sz="2400" b="1" dirty="0">
                <a:latin typeface="Arial" panose="020B0604020202020204" pitchFamily="34" charset="0"/>
                <a:cs typeface="Arial" panose="020B0604020202020204" pitchFamily="34" charset="0"/>
              </a:rPr>
              <a:t>Maps</a:t>
            </a:r>
            <a:r>
              <a:rPr lang="en-US" sz="2400" dirty="0">
                <a:latin typeface="Arial" panose="020B0604020202020204" pitchFamily="34" charset="0"/>
                <a:cs typeface="Arial" panose="020B0604020202020204" pitchFamily="34" charset="0"/>
              </a:rPr>
              <a:t> of Living System Designs</a:t>
            </a:r>
          </a:p>
        </p:txBody>
      </p:sp>
      <p:sp>
        <p:nvSpPr>
          <p:cNvPr id="9" name="Title 1">
            <a:extLst>
              <a:ext uri="{FF2B5EF4-FFF2-40B4-BE49-F238E27FC236}">
                <a16:creationId xmlns:a16="http://schemas.microsoft.com/office/drawing/2014/main" id="{A43CC925-971D-10B8-8C20-8A0D927D09A2}"/>
              </a:ext>
            </a:extLst>
          </p:cNvPr>
          <p:cNvSpPr txBox="1">
            <a:spLocks/>
          </p:cNvSpPr>
          <p:nvPr/>
        </p:nvSpPr>
        <p:spPr>
          <a:xfrm>
            <a:off x="1228010" y="152061"/>
            <a:ext cx="7297578" cy="381339"/>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3-What keeps systems whole</a:t>
            </a:r>
            <a:r>
              <a:rPr lang="en-US" sz="2133" b="1" dirty="0">
                <a:solidFill>
                  <a:schemeClr val="bg1">
                    <a:lumMod val="75000"/>
                  </a:schemeClr>
                </a:solidFill>
              </a:rPr>
              <a:t>	</a:t>
            </a:r>
            <a:endParaRPr lang="en-US" sz="2133" dirty="0">
              <a:solidFill>
                <a:schemeClr val="bg1">
                  <a:lumMod val="75000"/>
                </a:schemeClr>
              </a:solidFill>
            </a:endParaRPr>
          </a:p>
        </p:txBody>
      </p:sp>
      <p:sp>
        <p:nvSpPr>
          <p:cNvPr id="15" name="Title 30">
            <a:extLst>
              <a:ext uri="{FF2B5EF4-FFF2-40B4-BE49-F238E27FC236}">
                <a16:creationId xmlns:a16="http://schemas.microsoft.com/office/drawing/2014/main" id="{A56F2C20-5F80-E6F8-3F73-89EC3C54A5C5}"/>
              </a:ext>
            </a:extLst>
          </p:cNvPr>
          <p:cNvSpPr txBox="1">
            <a:spLocks/>
          </p:cNvSpPr>
          <p:nvPr/>
        </p:nvSpPr>
        <p:spPr>
          <a:xfrm>
            <a:off x="1207771" y="6819900"/>
            <a:ext cx="761999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Calibri" panose="020F0502020204030204" pitchFamily="34" charset="0"/>
                <a:ea typeface="Calibri" panose="020F0502020204030204" pitchFamily="34" charset="0"/>
                <a:cs typeface="Times New Roman" panose="02020603050405020304" pitchFamily="18" charset="0"/>
              </a:rPr>
              <a:t>Providing BOTH reproductive integrity &amp; coordinated development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544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A6A9492D-140D-2948-78CD-C6D6C7CCE257}"/>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34</a:t>
            </a:fld>
            <a:endParaRPr lang="en-US" sz="1219" dirty="0"/>
          </a:p>
        </p:txBody>
      </p:sp>
      <p:sp>
        <p:nvSpPr>
          <p:cNvPr id="9" name="Title 1">
            <a:extLst>
              <a:ext uri="{FF2B5EF4-FFF2-40B4-BE49-F238E27FC236}">
                <a16:creationId xmlns:a16="http://schemas.microsoft.com/office/drawing/2014/main" id="{0F58C96B-AE06-DFD5-DAA9-D29A1E39CBD0}"/>
              </a:ext>
            </a:extLst>
          </p:cNvPr>
          <p:cNvSpPr txBox="1">
            <a:spLocks/>
          </p:cNvSpPr>
          <p:nvPr/>
        </p:nvSpPr>
        <p:spPr>
          <a:xfrm>
            <a:off x="1228010" y="152061"/>
            <a:ext cx="7297578" cy="381339"/>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3-What keeps systems whole</a:t>
            </a:r>
            <a:r>
              <a:rPr lang="en-US" sz="2133" b="1" dirty="0">
                <a:solidFill>
                  <a:schemeClr val="bg1">
                    <a:lumMod val="75000"/>
                  </a:schemeClr>
                </a:solidFill>
              </a:rPr>
              <a:t>	</a:t>
            </a:r>
            <a:endParaRPr lang="en-US" sz="2133" dirty="0">
              <a:solidFill>
                <a:schemeClr val="bg1">
                  <a:lumMod val="75000"/>
                </a:schemeClr>
              </a:solidFill>
            </a:endParaRPr>
          </a:p>
        </p:txBody>
      </p:sp>
      <p:sp>
        <p:nvSpPr>
          <p:cNvPr id="15" name="Title 30">
            <a:extLst>
              <a:ext uri="{FF2B5EF4-FFF2-40B4-BE49-F238E27FC236}">
                <a16:creationId xmlns:a16="http://schemas.microsoft.com/office/drawing/2014/main" id="{D85A53ED-3257-E69C-5F7C-3F112588AC4F}"/>
              </a:ext>
            </a:extLst>
          </p:cNvPr>
          <p:cNvSpPr txBox="1">
            <a:spLocks/>
          </p:cNvSpPr>
          <p:nvPr/>
        </p:nvSpPr>
        <p:spPr>
          <a:xfrm>
            <a:off x="1207771" y="6819900"/>
            <a:ext cx="761999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Calibri" panose="020F0502020204030204" pitchFamily="34" charset="0"/>
                <a:ea typeface="Calibri" panose="020F0502020204030204" pitchFamily="34" charset="0"/>
                <a:cs typeface="Times New Roman" panose="02020603050405020304" pitchFamily="18" charset="0"/>
              </a:rPr>
              <a:t>Providing BOTH reproductive integrity &amp; coordinated development</a:t>
            </a:r>
            <a:endParaRPr lang="en-US" sz="2200" dirty="0">
              <a:latin typeface="Arial" panose="020B0604020202020204" pitchFamily="34" charset="0"/>
              <a:cs typeface="Arial" panose="020B0604020202020204" pitchFamily="34" charset="0"/>
            </a:endParaRPr>
          </a:p>
        </p:txBody>
      </p:sp>
      <p:sp>
        <p:nvSpPr>
          <p:cNvPr id="17" name="Title 30">
            <a:extLst>
              <a:ext uri="{FF2B5EF4-FFF2-40B4-BE49-F238E27FC236}">
                <a16:creationId xmlns:a16="http://schemas.microsoft.com/office/drawing/2014/main" id="{AF201625-D1EC-C5AC-4329-65A73809040D}"/>
              </a:ext>
            </a:extLst>
          </p:cNvPr>
          <p:cNvSpPr txBox="1">
            <a:spLocks/>
          </p:cNvSpPr>
          <p:nvPr/>
        </p:nvSpPr>
        <p:spPr>
          <a:xfrm>
            <a:off x="685812" y="1524000"/>
            <a:ext cx="8305788" cy="411839"/>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5000"/>
              </a:lnSpc>
              <a:spcBef>
                <a:spcPts val="320"/>
              </a:spcBef>
              <a:spcAft>
                <a:spcPts val="720"/>
              </a:spcAft>
              <a:tabLst>
                <a:tab pos="1097288" algn="l"/>
                <a:tab pos="4842793" algn="r"/>
              </a:tabLst>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231775" indent="-231775" algn="l">
              <a:lnSpc>
                <a:spcPct val="102000"/>
              </a:lnSpc>
              <a:spcBef>
                <a:spcPts val="320"/>
              </a:spcBef>
              <a:spcAft>
                <a:spcPts val="320"/>
              </a:spcAft>
              <a:buFont typeface="Arial" panose="020B0604020202020204" pitchFamily="34" charset="0"/>
              <a:buChar char="•"/>
              <a:tabLst>
                <a:tab pos="1097288" algn="l"/>
                <a:tab pos="4842793" algn="r"/>
              </a:tabLst>
            </a:pPr>
            <a:r>
              <a:rPr lang="en-US" sz="2200" b="1" u="sng" dirty="0">
                <a:latin typeface="Calibri" panose="020F0502020204030204" pitchFamily="34" charset="0"/>
                <a:cs typeface="Times New Roman" panose="02020603050405020304" pitchFamily="18" charset="0"/>
              </a:rPr>
              <a:t>Common </a:t>
            </a:r>
            <a:r>
              <a:rPr lang="en-US" sz="2200" b="1" u="sng" dirty="0">
                <a:latin typeface="Calibri" panose="020F0502020204030204" pitchFamily="34" charset="0"/>
                <a:ea typeface="Calibri" panose="020F0502020204030204" pitchFamily="34" charset="0"/>
                <a:cs typeface="Times New Roman" panose="02020603050405020304" pitchFamily="18" charset="0"/>
              </a:rPr>
              <a:t>Genetic codes </a:t>
            </a:r>
            <a:r>
              <a:rPr lang="en-US" sz="2200" dirty="0">
                <a:latin typeface="Calibri" panose="020F0502020204030204" pitchFamily="34" charset="0"/>
                <a:ea typeface="Calibri" panose="020F0502020204030204" pitchFamily="34" charset="0"/>
                <a:cs typeface="Times New Roman" panose="02020603050405020304" pitchFamily="18" charset="0"/>
              </a:rPr>
              <a:t>– a distributed systems design map in each cell – faithfully replicated except when accidental or opportunistic changes are kept rather than corrected – anchoring the most persistent inherited root ways of working – evidently capable of progressive whole system change for punctuated species change.</a:t>
            </a:r>
          </a:p>
          <a:p>
            <a:pPr marL="231775" indent="-231775" algn="l">
              <a:lnSpc>
                <a:spcPct val="102000"/>
              </a:lnSpc>
              <a:spcBef>
                <a:spcPts val="320"/>
              </a:spcBef>
              <a:spcAft>
                <a:spcPts val="320"/>
              </a:spcAft>
              <a:buFont typeface="Arial" panose="020B0604020202020204" pitchFamily="34" charset="0"/>
              <a:buChar char="•"/>
              <a:tabLst>
                <a:tab pos="1097288" algn="l"/>
                <a:tab pos="4842793" algn="r"/>
              </a:tabLst>
            </a:pPr>
            <a:r>
              <a:rPr lang="en-US" sz="2200" b="1" u="sng" dirty="0">
                <a:latin typeface="Calibri" panose="020F0502020204030204" pitchFamily="34" charset="0"/>
                <a:ea typeface="Calibri" panose="020F0502020204030204" pitchFamily="34" charset="0"/>
                <a:cs typeface="Times New Roman" panose="02020603050405020304" pitchFamily="18" charset="0"/>
              </a:rPr>
              <a:t>Common Legal &amp; Economic codes </a:t>
            </a:r>
            <a:r>
              <a:rPr lang="en-US" sz="2200" dirty="0">
                <a:latin typeface="Calibri" panose="020F0502020204030204" pitchFamily="34" charset="0"/>
                <a:ea typeface="Calibri" panose="020F0502020204030204" pitchFamily="34" charset="0"/>
                <a:cs typeface="Times New Roman" panose="02020603050405020304" pitchFamily="18" charset="0"/>
              </a:rPr>
              <a:t>– Distributed standards of cooperation and working – inherited and evolved from founding inspirations – actively validated and coordinated in responding to new experience – transformative when the opportunity presents.</a:t>
            </a:r>
          </a:p>
          <a:p>
            <a:pPr marL="231775" indent="-231775" algn="l">
              <a:lnSpc>
                <a:spcPct val="102000"/>
              </a:lnSpc>
              <a:spcBef>
                <a:spcPts val="320"/>
              </a:spcBef>
              <a:spcAft>
                <a:spcPts val="320"/>
              </a:spcAft>
              <a:buFont typeface="Arial" panose="020B0604020202020204" pitchFamily="34" charset="0"/>
              <a:buChar char="•"/>
              <a:tabLst>
                <a:tab pos="1097288" algn="l"/>
                <a:tab pos="4842793" algn="r"/>
              </a:tabLst>
            </a:pPr>
            <a:r>
              <a:rPr lang="en-US" sz="2200" u="sng" dirty="0">
                <a:latin typeface="Calibri" panose="020F0502020204030204" pitchFamily="34" charset="0"/>
                <a:ea typeface="Calibri" panose="020F0502020204030204" pitchFamily="34" charset="0"/>
                <a:cs typeface="Times New Roman" panose="02020603050405020304" pitchFamily="18" charset="0"/>
              </a:rPr>
              <a:t>=&gt; </a:t>
            </a:r>
            <a:r>
              <a:rPr lang="en-US" sz="2200" b="1" u="sng" dirty="0">
                <a:latin typeface="Calibri" panose="020F0502020204030204" pitchFamily="34" charset="0"/>
                <a:ea typeface="Calibri" panose="020F0502020204030204" pitchFamily="34" charset="0"/>
                <a:cs typeface="Times New Roman" panose="02020603050405020304" pitchFamily="18" charset="0"/>
              </a:rPr>
              <a:t>Evolutionary Governance</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allowing whole system transformation when an innovation elicits a coordinated whole system response like a need for “survival” </a:t>
            </a:r>
            <a:r>
              <a:rPr lang="en-US" sz="2200" u="sng" dirty="0">
                <a:latin typeface="Calibri" panose="020F0502020204030204" pitchFamily="34" charset="0"/>
                <a:ea typeface="Calibri" panose="020F0502020204030204" pitchFamily="34" charset="0"/>
                <a:cs typeface="Times New Roman" panose="02020603050405020304" pitchFamily="18" charset="0"/>
              </a:rPr>
              <a:t>first</a:t>
            </a:r>
            <a:r>
              <a:rPr lang="en-US" sz="2200" dirty="0">
                <a:latin typeface="Calibri" panose="020F0502020204030204" pitchFamily="34" charset="0"/>
                <a:ea typeface="Calibri" panose="020F0502020204030204" pitchFamily="34" charset="0"/>
                <a:cs typeface="Times New Roman" panose="02020603050405020304" pitchFamily="18" charset="0"/>
              </a:rPr>
              <a:t> requiring growth, </a:t>
            </a:r>
            <a:r>
              <a:rPr lang="en-US" sz="2200" u="sng" dirty="0">
                <a:latin typeface="Calibri" panose="020F0502020204030204" pitchFamily="34" charset="0"/>
                <a:ea typeface="Calibri" panose="020F0502020204030204" pitchFamily="34" charset="0"/>
                <a:cs typeface="Times New Roman" panose="02020603050405020304" pitchFamily="18" charset="0"/>
              </a:rPr>
              <a:t>then</a:t>
            </a:r>
            <a:r>
              <a:rPr lang="en-US" sz="2200" dirty="0">
                <a:latin typeface="Calibri" panose="020F0502020204030204" pitchFamily="34" charset="0"/>
                <a:ea typeface="Calibri" panose="020F0502020204030204" pitchFamily="34" charset="0"/>
                <a:cs typeface="Times New Roman" panose="02020603050405020304" pitchFamily="18" charset="0"/>
              </a:rPr>
              <a:t> requiring versatile perfected design and stability.</a:t>
            </a:r>
            <a:endParaRPr lang="en-US" sz="2200" dirty="0">
              <a:latin typeface="Arial" panose="020B0604020202020204" pitchFamily="34" charset="0"/>
              <a:cs typeface="Arial" panose="020B0604020202020204" pitchFamily="34" charset="0"/>
            </a:endParaRPr>
          </a:p>
          <a:p>
            <a:pPr marL="438926" algn="l">
              <a:lnSpc>
                <a:spcPct val="102000"/>
              </a:lnSpc>
              <a:spcBef>
                <a:spcPts val="320"/>
              </a:spcBef>
              <a:spcAft>
                <a:spcPts val="320"/>
              </a:spcAft>
              <a:tabLst>
                <a:tab pos="1097288" algn="l"/>
                <a:tab pos="4842793" algn="r"/>
              </a:tabLs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gn="l">
              <a:lnSpc>
                <a:spcPct val="105000"/>
              </a:lnSpc>
              <a:spcBef>
                <a:spcPts val="400"/>
              </a:spcBef>
              <a:spcAft>
                <a:spcPts val="400"/>
              </a:spcAft>
              <a:buFont typeface="Arial" panose="020B0604020202020204" pitchFamily="34" charset="0"/>
              <a:buChar char="•"/>
              <a:tabLst>
                <a:tab pos="1097288" algn="l"/>
                <a:tab pos="4842793" algn="r"/>
              </a:tabLst>
            </a:pPr>
            <a:endParaRPr lang="en-US" sz="2200" dirty="0">
              <a:latin typeface="Calibri" panose="020F0502020204030204" pitchFamily="34" charset="0"/>
              <a:cs typeface="Times New Roman" panose="02020603050405020304" pitchFamily="18" charset="0"/>
            </a:endParaRPr>
          </a:p>
        </p:txBody>
      </p:sp>
      <p:sp>
        <p:nvSpPr>
          <p:cNvPr id="18" name="Title 30">
            <a:extLst>
              <a:ext uri="{FF2B5EF4-FFF2-40B4-BE49-F238E27FC236}">
                <a16:creationId xmlns:a16="http://schemas.microsoft.com/office/drawing/2014/main" id="{E5BD44BA-B119-7E6A-9787-C70065E192D4}"/>
              </a:ext>
            </a:extLst>
          </p:cNvPr>
          <p:cNvSpPr txBox="1">
            <a:spLocks/>
          </p:cNvSpPr>
          <p:nvPr/>
        </p:nvSpPr>
        <p:spPr>
          <a:xfrm>
            <a:off x="188289" y="4953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2. Distributed “common ledgers” for make things whole</a:t>
            </a:r>
          </a:p>
          <a:p>
            <a:endParaRPr lang="en-US" sz="2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Shared </a:t>
            </a:r>
            <a:r>
              <a:rPr lang="en-US" sz="2400" b="1" dirty="0">
                <a:latin typeface="Arial" panose="020B0604020202020204" pitchFamily="34" charset="0"/>
                <a:cs typeface="Arial" panose="020B0604020202020204" pitchFamily="34" charset="0"/>
              </a:rPr>
              <a:t>codes</a:t>
            </a:r>
            <a:r>
              <a:rPr lang="en-US" sz="2400" dirty="0">
                <a:latin typeface="Arial" panose="020B0604020202020204" pitchFamily="34" charset="0"/>
                <a:cs typeface="Arial" panose="020B0604020202020204" pitchFamily="34" charset="0"/>
              </a:rPr>
              <a:t> of living system design</a:t>
            </a:r>
          </a:p>
        </p:txBody>
      </p:sp>
    </p:spTree>
    <p:extLst>
      <p:ext uri="{BB962C8B-B14F-4D97-AF65-F5344CB8AC3E}">
        <p14:creationId xmlns:p14="http://schemas.microsoft.com/office/powerpoint/2010/main" val="4183202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a:extLst>
              <a:ext uri="{FF2B5EF4-FFF2-40B4-BE49-F238E27FC236}">
                <a16:creationId xmlns:a16="http://schemas.microsoft.com/office/drawing/2014/main" id="{634363E0-207C-5DC3-9602-E1D26C674093}"/>
              </a:ext>
            </a:extLst>
          </p:cNvPr>
          <p:cNvSpPr txBox="1">
            <a:spLocks/>
          </p:cNvSpPr>
          <p:nvPr/>
        </p:nvSpPr>
        <p:spPr>
          <a:xfrm>
            <a:off x="455692" y="6172200"/>
            <a:ext cx="8827348" cy="554516"/>
          </a:xfrm>
          <a:prstGeom prst="rect">
            <a:avLst/>
          </a:prstGeom>
        </p:spPr>
        <p:txBody>
          <a:bodyPr vert="horz" lIns="97536" tIns="48769" rIns="97536" bIns="48769"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tabLst>
                <a:tab pos="3892550" algn="r"/>
                <a:tab pos="4806950" algn="l"/>
              </a:tabLst>
            </a:pPr>
            <a:r>
              <a:rPr lang="en-US" sz="1492" dirty="0">
                <a:latin typeface="Arial" panose="020B0604020202020204" pitchFamily="34" charset="0"/>
                <a:cs typeface="Arial" panose="020B0604020202020204" pitchFamily="34" charset="0"/>
              </a:rPr>
              <a:t>	ISSS 2022 Slide Sets and Paper	</a:t>
            </a:r>
            <a:r>
              <a:rPr lang="en-US" sz="1492" dirty="0">
                <a:latin typeface="Arial" panose="020B0604020202020204" pitchFamily="34" charset="0"/>
                <a:cs typeface="Arial" panose="020B0604020202020204" pitchFamily="34" charset="0"/>
                <a:hlinkClick r:id="rId3"/>
              </a:rPr>
              <a:t>https://synapse9.com/_ISSS-22 </a:t>
            </a:r>
            <a:endParaRPr lang="en-US" sz="1492" dirty="0">
              <a:latin typeface="Arial" panose="020B0604020202020204" pitchFamily="34" charset="0"/>
              <a:cs typeface="Arial" panose="020B0604020202020204" pitchFamily="34" charset="0"/>
            </a:endParaRPr>
          </a:p>
          <a:p>
            <a:pPr algn="l">
              <a:lnSpc>
                <a:spcPct val="120000"/>
              </a:lnSpc>
              <a:tabLst>
                <a:tab pos="3892550" algn="r"/>
                <a:tab pos="4806950" algn="l"/>
              </a:tabLst>
            </a:pPr>
            <a:r>
              <a:rPr lang="en-US" sz="1492" dirty="0">
                <a:latin typeface="Arial" panose="020B0604020202020204" pitchFamily="34" charset="0"/>
                <a:cs typeface="Arial" panose="020B0604020202020204" pitchFamily="34" charset="0"/>
              </a:rPr>
              <a:t>	Contact &amp; Research	</a:t>
            </a:r>
            <a:r>
              <a:rPr lang="en-US" sz="1492" dirty="0">
                <a:latin typeface="Arial" panose="020B0604020202020204" pitchFamily="34" charset="0"/>
                <a:cs typeface="Arial" panose="020B0604020202020204" pitchFamily="34" charset="0"/>
                <a:hlinkClick r:id="rId4"/>
              </a:rPr>
              <a:t>https://synapse9.com/signals/</a:t>
            </a:r>
            <a:r>
              <a:rPr lang="en-US" sz="1492" dirty="0">
                <a:latin typeface="Arial" panose="020B0604020202020204" pitchFamily="34" charset="0"/>
                <a:cs typeface="Arial" panose="020B0604020202020204" pitchFamily="34" charset="0"/>
              </a:rPr>
              <a:t>  </a:t>
            </a:r>
          </a:p>
          <a:p>
            <a:pPr algn="l">
              <a:lnSpc>
                <a:spcPct val="120000"/>
              </a:lnSpc>
              <a:tabLst>
                <a:tab pos="2682244" algn="r"/>
              </a:tabLst>
            </a:pPr>
            <a:endParaRPr lang="en-US" sz="1492"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F79D200-74CE-2754-A960-C16CBA96BF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826" y="3103265"/>
            <a:ext cx="1203949" cy="554516"/>
          </a:xfrm>
          <a:prstGeom prst="rect">
            <a:avLst/>
          </a:prstGeom>
        </p:spPr>
      </p:pic>
      <p:sp>
        <p:nvSpPr>
          <p:cNvPr id="6" name="Title 1">
            <a:extLst>
              <a:ext uri="{FF2B5EF4-FFF2-40B4-BE49-F238E27FC236}">
                <a16:creationId xmlns:a16="http://schemas.microsoft.com/office/drawing/2014/main" id="{4BF993DD-48AF-F435-7013-0CE00AE481ED}"/>
              </a:ext>
            </a:extLst>
          </p:cNvPr>
          <p:cNvSpPr txBox="1">
            <a:spLocks/>
          </p:cNvSpPr>
          <p:nvPr/>
        </p:nvSpPr>
        <p:spPr>
          <a:xfrm>
            <a:off x="170022" y="138480"/>
            <a:ext cx="4249578" cy="406400"/>
          </a:xfrm>
          <a:prstGeom prst="rect">
            <a:avLst/>
          </a:prstGeom>
        </p:spPr>
        <p:txBody>
          <a:bodyPr vert="horz" lIns="97536" tIns="48769" rIns="97536" bIns="48769"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l">
              <a:tabLst>
                <a:tab pos="9392934" algn="r"/>
              </a:tabLst>
            </a:pPr>
            <a:r>
              <a:rPr lang="en-US" sz="2133" dirty="0">
                <a:solidFill>
                  <a:schemeClr val="bg1">
                    <a:lumMod val="75000"/>
                  </a:schemeClr>
                </a:solidFill>
              </a:rPr>
              <a:t>New Science for Natural Systems  	</a:t>
            </a:r>
          </a:p>
        </p:txBody>
      </p:sp>
      <p:grpSp>
        <p:nvGrpSpPr>
          <p:cNvPr id="2" name="Group 1">
            <a:extLst>
              <a:ext uri="{FF2B5EF4-FFF2-40B4-BE49-F238E27FC236}">
                <a16:creationId xmlns:a16="http://schemas.microsoft.com/office/drawing/2014/main" id="{7CC781D4-B94E-55DA-3881-2A5611FC7430}"/>
              </a:ext>
            </a:extLst>
          </p:cNvPr>
          <p:cNvGrpSpPr/>
          <p:nvPr/>
        </p:nvGrpSpPr>
        <p:grpSpPr>
          <a:xfrm>
            <a:off x="0" y="6860246"/>
            <a:ext cx="9753600" cy="492125"/>
            <a:chOff x="0" y="6860246"/>
            <a:chExt cx="9753600" cy="492125"/>
          </a:xfrm>
        </p:grpSpPr>
        <p:sp>
          <p:nvSpPr>
            <p:cNvPr id="13" name="Title 1">
              <a:extLst>
                <a:ext uri="{FF2B5EF4-FFF2-40B4-BE49-F238E27FC236}">
                  <a16:creationId xmlns:a16="http://schemas.microsoft.com/office/drawing/2014/main" id="{DD7709B5-AD70-8ED8-3D19-6352CA7B91FE}"/>
                </a:ext>
              </a:extLst>
            </p:cNvPr>
            <p:cNvSpPr txBox="1">
              <a:spLocks/>
            </p:cNvSpPr>
            <p:nvPr/>
          </p:nvSpPr>
          <p:spPr>
            <a:xfrm>
              <a:off x="0" y="6860246"/>
              <a:ext cx="9753600" cy="492125"/>
            </a:xfrm>
            <a:prstGeom prst="rect">
              <a:avLst/>
            </a:prstGeom>
            <a:solidFill>
              <a:schemeClr val="bg1">
                <a:lumMod val="95000"/>
              </a:schemeClr>
            </a:solidFill>
          </p:spPr>
          <p:txBody>
            <a:bodyPr vert="horz" lIns="73152" tIns="36576" rIns="73152" bIns="3657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4806950" algn="ctr"/>
                </a:tabLst>
              </a:pPr>
              <a:r>
                <a:rPr lang="en-US" sz="1600" dirty="0"/>
                <a:t>    </a:t>
              </a:r>
              <a:r>
                <a:rPr lang="en-US" sz="1700" dirty="0"/>
                <a:t>Jessie Henshaw   	Natural Systems Design Science</a:t>
              </a:r>
            </a:p>
            <a:p>
              <a:pPr algn="l"/>
              <a:r>
                <a:rPr lang="en-US" sz="600" dirty="0">
                  <a:solidFill>
                    <a:schemeClr val="bg1">
                      <a:lumMod val="65000"/>
                    </a:schemeClr>
                  </a:solidFill>
                </a:rPr>
                <a:t> </a:t>
              </a:r>
            </a:p>
          </p:txBody>
        </p:sp>
        <p:pic>
          <p:nvPicPr>
            <p:cNvPr id="14" name="Picture 13">
              <a:extLst>
                <a:ext uri="{FF2B5EF4-FFF2-40B4-BE49-F238E27FC236}">
                  <a16:creationId xmlns:a16="http://schemas.microsoft.com/office/drawing/2014/main" id="{65ECCE3C-E0D5-A6FC-D681-BBBF334FA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2885" y="6923133"/>
              <a:ext cx="696834" cy="315867"/>
            </a:xfrm>
            <a:prstGeom prst="rect">
              <a:avLst/>
            </a:prstGeom>
          </p:spPr>
        </p:pic>
      </p:grpSp>
      <p:sp>
        <p:nvSpPr>
          <p:cNvPr id="15" name="Title 30">
            <a:extLst>
              <a:ext uri="{FF2B5EF4-FFF2-40B4-BE49-F238E27FC236}">
                <a16:creationId xmlns:a16="http://schemas.microsoft.com/office/drawing/2014/main" id="{33967A2C-3248-FB1A-33DA-ADE3E6CC5BF2}"/>
              </a:ext>
            </a:extLst>
          </p:cNvPr>
          <p:cNvSpPr txBox="1">
            <a:spLocks/>
          </p:cNvSpPr>
          <p:nvPr/>
        </p:nvSpPr>
        <p:spPr>
          <a:xfrm>
            <a:off x="470560" y="5842000"/>
            <a:ext cx="8827348" cy="406400"/>
          </a:xfrm>
          <a:prstGeom prst="rect">
            <a:avLst/>
          </a:prstGeom>
        </p:spPr>
        <p:txBody>
          <a:bodyPr vert="horz" lIns="97536" tIns="48769" rIns="97536" bIns="48769"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tabLst>
                <a:tab pos="3892550" algn="r"/>
                <a:tab pos="4806950" algn="l"/>
              </a:tabLst>
            </a:pPr>
            <a:r>
              <a:rPr lang="en-US" sz="1600" dirty="0">
                <a:latin typeface="Times New Roman" panose="02020603050405020304" pitchFamily="18" charset="0"/>
                <a:cs typeface="Times New Roman" panose="02020603050405020304" pitchFamily="18" charset="0"/>
              </a:rPr>
              <a:t>Resource Links, Additional Topics Below</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866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1363853" y="1143000"/>
            <a:ext cx="6987667"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4321" indent="-274321">
              <a:buFont typeface="Arial" panose="020B0604020202020204" pitchFamily="34" charset="0"/>
              <a:buChar char="•"/>
            </a:pPr>
            <a:r>
              <a:rPr lang="en-US" sz="1920" dirty="0">
                <a:latin typeface="Arial" panose="020B0604020202020204" pitchFamily="34" charset="0"/>
                <a:cs typeface="Arial" panose="020B0604020202020204" pitchFamily="34" charset="0"/>
              </a:rPr>
              <a:t>Organizational Scales of the Universe ?</a:t>
            </a:r>
          </a:p>
        </p:txBody>
      </p:sp>
      <p:pic>
        <p:nvPicPr>
          <p:cNvPr id="3" name="Picture 2">
            <a:extLst>
              <a:ext uri="{FF2B5EF4-FFF2-40B4-BE49-F238E27FC236}">
                <a16:creationId xmlns:a16="http://schemas.microsoft.com/office/drawing/2014/main" id="{09B82F38-B86A-4DD5-A87F-BEA10EE0CF97}"/>
              </a:ext>
            </a:extLst>
          </p:cNvPr>
          <p:cNvPicPr>
            <a:picLocks noChangeAspect="1"/>
          </p:cNvPicPr>
          <p:nvPr/>
        </p:nvPicPr>
        <p:blipFill>
          <a:blip r:embed="rId3"/>
          <a:stretch>
            <a:fillRect/>
          </a:stretch>
        </p:blipFill>
        <p:spPr>
          <a:xfrm>
            <a:off x="1000286" y="4451336"/>
            <a:ext cx="4021850" cy="2652056"/>
          </a:xfrm>
          <a:prstGeom prst="rect">
            <a:avLst/>
          </a:prstGeom>
        </p:spPr>
      </p:pic>
      <p:sp>
        <p:nvSpPr>
          <p:cNvPr id="18" name="Title 30">
            <a:extLst>
              <a:ext uri="{FF2B5EF4-FFF2-40B4-BE49-F238E27FC236}">
                <a16:creationId xmlns:a16="http://schemas.microsoft.com/office/drawing/2014/main" id="{EABE1C53-F078-4012-9FD0-B90493A032F6}"/>
              </a:ext>
            </a:extLst>
          </p:cNvPr>
          <p:cNvSpPr txBox="1">
            <a:spLocks/>
          </p:cNvSpPr>
          <p:nvPr/>
        </p:nvSpPr>
        <p:spPr>
          <a:xfrm>
            <a:off x="5867400" y="1676400"/>
            <a:ext cx="3701682" cy="161717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n-US" sz="1800" dirty="0">
                <a:latin typeface="Calibri" panose="020F0502020204030204" pitchFamily="34" charset="0"/>
                <a:cs typeface="Times New Roman" panose="02020603050405020304" pitchFamily="18" charset="0"/>
              </a:rPr>
              <a:t>Standard Model of Elemental Quanta</a:t>
            </a:r>
          </a:p>
          <a:p>
            <a:pPr marL="228608" indent="-228608" algn="l">
              <a:lnSpc>
                <a:spcPts val="1500"/>
              </a:lnSpc>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Space</a:t>
            </a:r>
          </a:p>
          <a:p>
            <a:pPr marL="228608" indent="-228608" algn="l">
              <a:lnSpc>
                <a:spcPts val="1500"/>
              </a:lnSpc>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The 17 Quanta</a:t>
            </a:r>
          </a:p>
          <a:p>
            <a:pPr marL="228608" indent="-228608" algn="l">
              <a:lnSpc>
                <a:spcPts val="1500"/>
              </a:lnSpc>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Protons and Neutrons</a:t>
            </a:r>
          </a:p>
          <a:p>
            <a:pPr marL="228608" indent="-228608" algn="l">
              <a:lnSpc>
                <a:spcPts val="1500"/>
              </a:lnSpc>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Atomic nuclei</a:t>
            </a:r>
          </a:p>
          <a:p>
            <a:pPr marL="228608" indent="-228608" algn="l">
              <a:lnSpc>
                <a:spcPts val="1500"/>
              </a:lnSpc>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Atoms</a:t>
            </a:r>
          </a:p>
          <a:p>
            <a:pPr marL="228608" indent="-228608" algn="l">
              <a:lnSpc>
                <a:spcPts val="1500"/>
              </a:lnSpc>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Stars</a:t>
            </a:r>
          </a:p>
          <a:p>
            <a:pPr marL="228608" indent="-228608" algn="l">
              <a:lnSpc>
                <a:spcPts val="1500"/>
              </a:lnSpc>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Galaxies</a:t>
            </a:r>
          </a:p>
        </p:txBody>
      </p:sp>
      <p:pic>
        <p:nvPicPr>
          <p:cNvPr id="11" name="Picture 10">
            <a:extLst>
              <a:ext uri="{FF2B5EF4-FFF2-40B4-BE49-F238E27FC236}">
                <a16:creationId xmlns:a16="http://schemas.microsoft.com/office/drawing/2014/main" id="{15E22F1B-9F72-4F89-929A-9E54A372A955}"/>
              </a:ext>
            </a:extLst>
          </p:cNvPr>
          <p:cNvPicPr>
            <a:picLocks noChangeAspect="1"/>
          </p:cNvPicPr>
          <p:nvPr/>
        </p:nvPicPr>
        <p:blipFill>
          <a:blip r:embed="rId4"/>
          <a:stretch>
            <a:fillRect/>
          </a:stretch>
        </p:blipFill>
        <p:spPr>
          <a:xfrm>
            <a:off x="731521" y="1676400"/>
            <a:ext cx="4145279" cy="2116550"/>
          </a:xfrm>
          <a:prstGeom prst="rect">
            <a:avLst/>
          </a:prstGeom>
        </p:spPr>
      </p:pic>
      <p:sp>
        <p:nvSpPr>
          <p:cNvPr id="12" name="Title 30">
            <a:extLst>
              <a:ext uri="{FF2B5EF4-FFF2-40B4-BE49-F238E27FC236}">
                <a16:creationId xmlns:a16="http://schemas.microsoft.com/office/drawing/2014/main" id="{68EF25E4-D47E-4A74-B30C-4FCF1FCAD0F5}"/>
              </a:ext>
            </a:extLst>
          </p:cNvPr>
          <p:cNvSpPr txBox="1">
            <a:spLocks/>
          </p:cNvSpPr>
          <p:nvPr/>
        </p:nvSpPr>
        <p:spPr>
          <a:xfrm>
            <a:off x="5757715" y="4132252"/>
            <a:ext cx="3068150"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8" indent="-228608" algn="l">
              <a:buFont typeface="Arial" panose="020B0604020202020204" pitchFamily="34" charset="0"/>
              <a:buChar char="•"/>
            </a:pPr>
            <a:endParaRPr lang="en-US" sz="144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47752D3-F696-4131-2E75-B3DEE0607E5B}"/>
              </a:ext>
            </a:extLst>
          </p:cNvPr>
          <p:cNvSpPr/>
          <p:nvPr/>
        </p:nvSpPr>
        <p:spPr>
          <a:xfrm>
            <a:off x="170022" y="130253"/>
            <a:ext cx="9395289" cy="7046467"/>
          </a:xfrm>
          <a:prstGeom prst="rect">
            <a:avLst/>
          </a:prstGeom>
          <a:noFill/>
          <a:ln w="9525">
            <a:solidFill>
              <a:srgbClr val="FF6565">
                <a:alpha val="6588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
            <a:extLst>
              <a:ext uri="{FF2B5EF4-FFF2-40B4-BE49-F238E27FC236}">
                <a16:creationId xmlns:a16="http://schemas.microsoft.com/office/drawing/2014/main" id="{A65164FB-5C2A-4FA1-B165-F659E08207AD}"/>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36</a:t>
            </a:fld>
            <a:endParaRPr lang="en-US" sz="1219" dirty="0"/>
          </a:p>
        </p:txBody>
      </p:sp>
      <p:sp>
        <p:nvSpPr>
          <p:cNvPr id="17" name="Title 30">
            <a:extLst>
              <a:ext uri="{FF2B5EF4-FFF2-40B4-BE49-F238E27FC236}">
                <a16:creationId xmlns:a16="http://schemas.microsoft.com/office/drawing/2014/main" id="{A233D285-9A20-091D-4AF8-323D9C875B73}"/>
              </a:ext>
            </a:extLst>
          </p:cNvPr>
          <p:cNvSpPr txBox="1">
            <a:spLocks/>
          </p:cNvSpPr>
          <p:nvPr/>
        </p:nvSpPr>
        <p:spPr>
          <a:xfrm>
            <a:off x="188289" y="349214"/>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Are there transformations in the formation of the universe?</a:t>
            </a:r>
          </a:p>
        </p:txBody>
      </p:sp>
      <p:sp>
        <p:nvSpPr>
          <p:cNvPr id="14" name="Title 30">
            <a:extLst>
              <a:ext uri="{FF2B5EF4-FFF2-40B4-BE49-F238E27FC236}">
                <a16:creationId xmlns:a16="http://schemas.microsoft.com/office/drawing/2014/main" id="{73E17A5C-AD1F-7E2A-5376-80D82ECF9339}"/>
              </a:ext>
            </a:extLst>
          </p:cNvPr>
          <p:cNvSpPr txBox="1">
            <a:spLocks/>
          </p:cNvSpPr>
          <p:nvPr/>
        </p:nvSpPr>
        <p:spPr>
          <a:xfrm>
            <a:off x="1143000" y="4132252"/>
            <a:ext cx="3701682" cy="38646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dirty="0">
                <a:latin typeface="Calibri" panose="020F0502020204030204" pitchFamily="34" charset="0"/>
                <a:cs typeface="Times New Roman" panose="02020603050405020304" pitchFamily="18" charset="0"/>
              </a:rPr>
              <a:t>Standard Model of Elemental Quanta</a:t>
            </a:r>
          </a:p>
        </p:txBody>
      </p:sp>
      <p:sp>
        <p:nvSpPr>
          <p:cNvPr id="15" name="Title 30">
            <a:extLst>
              <a:ext uri="{FF2B5EF4-FFF2-40B4-BE49-F238E27FC236}">
                <a16:creationId xmlns:a16="http://schemas.microsoft.com/office/drawing/2014/main" id="{4253F9C4-2416-A871-6EBC-1F2F9A120243}"/>
              </a:ext>
            </a:extLst>
          </p:cNvPr>
          <p:cNvSpPr txBox="1">
            <a:spLocks/>
          </p:cNvSpPr>
          <p:nvPr/>
        </p:nvSpPr>
        <p:spPr>
          <a:xfrm>
            <a:off x="5757714" y="4132252"/>
            <a:ext cx="3612627" cy="38646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dirty="0">
                <a:latin typeface="Calibri" panose="020F0502020204030204" pitchFamily="34" charset="0"/>
                <a:cs typeface="Times New Roman" panose="02020603050405020304" pitchFamily="18" charset="0"/>
              </a:rPr>
              <a:t>Standard Emergent Transformation</a:t>
            </a:r>
          </a:p>
        </p:txBody>
      </p:sp>
      <p:pic>
        <p:nvPicPr>
          <p:cNvPr id="4" name="Picture 3">
            <a:extLst>
              <a:ext uri="{FF2B5EF4-FFF2-40B4-BE49-F238E27FC236}">
                <a16:creationId xmlns:a16="http://schemas.microsoft.com/office/drawing/2014/main" id="{D3CD99DB-A449-694B-EB8B-9ED14695182C}"/>
              </a:ext>
            </a:extLst>
          </p:cNvPr>
          <p:cNvPicPr>
            <a:picLocks noChangeAspect="1"/>
          </p:cNvPicPr>
          <p:nvPr/>
        </p:nvPicPr>
        <p:blipFill>
          <a:blip r:embed="rId5"/>
          <a:stretch>
            <a:fillRect/>
          </a:stretch>
        </p:blipFill>
        <p:spPr>
          <a:xfrm>
            <a:off x="5663083" y="4764948"/>
            <a:ext cx="3612627" cy="2165537"/>
          </a:xfrm>
          <a:prstGeom prst="rect">
            <a:avLst/>
          </a:prstGeom>
        </p:spPr>
      </p:pic>
    </p:spTree>
    <p:extLst>
      <p:ext uri="{BB962C8B-B14F-4D97-AF65-F5344CB8AC3E}">
        <p14:creationId xmlns:p14="http://schemas.microsoft.com/office/powerpoint/2010/main" val="76060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219200" y="914400"/>
            <a:ext cx="5059680" cy="304800"/>
          </a:xfrm>
          <a:prstGeom prst="rect">
            <a:avLst/>
          </a:prstGeom>
        </p:spPr>
        <p:txBody>
          <a:bodyPr vert="horz" lIns="73152" tIns="36576" rIns="73152" bIns="36576"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chemeClr val="bg1">
                    <a:lumMod val="75000"/>
                  </a:schemeClr>
                </a:solidFill>
              </a:rPr>
              <a:t>HDS New science for Individual Systems</a:t>
            </a:r>
            <a:endParaRPr lang="en-US" sz="1600" dirty="0">
              <a:solidFill>
                <a:schemeClr val="bg1">
                  <a:lumMod val="75000"/>
                </a:schemeClr>
              </a:solidFill>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2374686" y="2006101"/>
            <a:ext cx="5004227" cy="3302997"/>
          </a:xfrm>
          <a:prstGeom prst="rect">
            <a:avLst/>
          </a:prstGeom>
        </p:spPr>
      </p:pic>
      <p:sp>
        <p:nvSpPr>
          <p:cNvPr id="11" name="Title 30">
            <a:extLst>
              <a:ext uri="{FF2B5EF4-FFF2-40B4-BE49-F238E27FC236}">
                <a16:creationId xmlns:a16="http://schemas.microsoft.com/office/drawing/2014/main" id="{5A3FF8F0-3395-4E1A-AFFE-EE573D170C1A}"/>
              </a:ext>
            </a:extLst>
          </p:cNvPr>
          <p:cNvSpPr txBox="1">
            <a:spLocks/>
          </p:cNvSpPr>
          <p:nvPr/>
        </p:nvSpPr>
        <p:spPr>
          <a:xfrm>
            <a:off x="1308271" y="1402080"/>
            <a:ext cx="7045286"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4321" indent="-274321">
              <a:buFont typeface="Arial" panose="020B0604020202020204" pitchFamily="34" charset="0"/>
              <a:buChar char="•"/>
            </a:pPr>
            <a:r>
              <a:rPr lang="en-US" sz="2240" dirty="0">
                <a:latin typeface="Arial" panose="020B0604020202020204" pitchFamily="34" charset="0"/>
                <a:cs typeface="Arial" panose="020B0604020202020204" pitchFamily="34" charset="0"/>
              </a:rPr>
              <a:t>A path to the future where things can go wrong</a:t>
            </a:r>
          </a:p>
        </p:txBody>
      </p:sp>
      <p:sp>
        <p:nvSpPr>
          <p:cNvPr id="12" name="Title 30">
            <a:extLst>
              <a:ext uri="{FF2B5EF4-FFF2-40B4-BE49-F238E27FC236}">
                <a16:creationId xmlns:a16="http://schemas.microsoft.com/office/drawing/2014/main" id="{7CFDDA37-6D7B-447C-805A-C26A2098F155}"/>
              </a:ext>
            </a:extLst>
          </p:cNvPr>
          <p:cNvSpPr txBox="1">
            <a:spLocks/>
          </p:cNvSpPr>
          <p:nvPr/>
        </p:nvSpPr>
        <p:spPr>
          <a:xfrm>
            <a:off x="1308272" y="5547360"/>
            <a:ext cx="7129220"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40" dirty="0">
                <a:latin typeface="Calibri" panose="020F0502020204030204" pitchFamily="34" charset="0"/>
                <a:ea typeface="Calibri" panose="020F0502020204030204" pitchFamily="34" charset="0"/>
                <a:cs typeface="Times New Roman" panose="02020603050405020304" pitchFamily="18" charset="0"/>
              </a:rPr>
              <a:t>Guided by: sensing and responding to environmental signals</a:t>
            </a:r>
            <a:endParaRPr lang="en-US" sz="224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F9C8D7B-88F5-F592-4BA0-547806F7D505}"/>
              </a:ext>
            </a:extLst>
          </p:cNvPr>
          <p:cNvSpPr/>
          <p:nvPr/>
        </p:nvSpPr>
        <p:spPr>
          <a:xfrm>
            <a:off x="170022" y="130253"/>
            <a:ext cx="9395289" cy="7046467"/>
          </a:xfrm>
          <a:prstGeom prst="rect">
            <a:avLst/>
          </a:prstGeom>
          <a:noFill/>
          <a:ln w="9525">
            <a:solidFill>
              <a:srgbClr val="FF6565">
                <a:alpha val="6588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41D99EA4-0252-2E22-4EFB-12D6209E6B30}"/>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37</a:t>
            </a:fld>
            <a:endParaRPr lang="en-US" sz="1219" dirty="0"/>
          </a:p>
        </p:txBody>
      </p:sp>
      <p:sp>
        <p:nvSpPr>
          <p:cNvPr id="14" name="Title 30">
            <a:extLst>
              <a:ext uri="{FF2B5EF4-FFF2-40B4-BE49-F238E27FC236}">
                <a16:creationId xmlns:a16="http://schemas.microsoft.com/office/drawing/2014/main" id="{9767E5CE-E8CD-0F96-34A5-4E44E6035057}"/>
              </a:ext>
            </a:extLst>
          </p:cNvPr>
          <p:cNvSpPr txBox="1">
            <a:spLocks/>
          </p:cNvSpPr>
          <p:nvPr/>
        </p:nvSpPr>
        <p:spPr>
          <a:xfrm>
            <a:off x="188289" y="349214"/>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Rather than as embedded in living environments</a:t>
            </a:r>
          </a:p>
        </p:txBody>
      </p:sp>
    </p:spTree>
    <p:extLst>
      <p:ext uri="{BB962C8B-B14F-4D97-AF65-F5344CB8AC3E}">
        <p14:creationId xmlns:p14="http://schemas.microsoft.com/office/powerpoint/2010/main" val="3398130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219200" y="914400"/>
            <a:ext cx="5059680" cy="304800"/>
          </a:xfrm>
          <a:prstGeom prst="rect">
            <a:avLst/>
          </a:prstGeom>
        </p:spPr>
        <p:txBody>
          <a:bodyPr vert="horz" lIns="73152" tIns="36576" rIns="73152" bIns="36576"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chemeClr val="bg1">
                    <a:lumMod val="75000"/>
                  </a:schemeClr>
                </a:solidFill>
              </a:rPr>
              <a:t>HDS New science for Individual Systems</a:t>
            </a:r>
            <a:endParaRPr lang="en-US" sz="1600" dirty="0">
              <a:solidFill>
                <a:schemeClr val="bg1">
                  <a:lumMod val="75000"/>
                </a:schemeClr>
              </a:solidFill>
            </a:endParaRPr>
          </a:p>
        </p:txBody>
      </p:sp>
      <p:sp>
        <p:nvSpPr>
          <p:cNvPr id="21" name="Title 30">
            <a:extLst>
              <a:ext uri="{FF2B5EF4-FFF2-40B4-BE49-F238E27FC236}">
                <a16:creationId xmlns:a16="http://schemas.microsoft.com/office/drawing/2014/main" id="{6F54DF1C-09A4-4890-AF0C-53AC1DD81AD5}"/>
              </a:ext>
            </a:extLst>
          </p:cNvPr>
          <p:cNvSpPr txBox="1">
            <a:spLocks/>
          </p:cNvSpPr>
          <p:nvPr/>
        </p:nvSpPr>
        <p:spPr>
          <a:xfrm>
            <a:off x="1308271" y="1288869"/>
            <a:ext cx="7184201"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40" dirty="0">
                <a:latin typeface="Arial" panose="020B0604020202020204" pitchFamily="34" charset="0"/>
                <a:cs typeface="Arial" panose="020B0604020202020204" pitchFamily="34" charset="0"/>
              </a:rPr>
              <a:t>Homes</a:t>
            </a:r>
          </a:p>
        </p:txBody>
      </p:sp>
      <p:sp>
        <p:nvSpPr>
          <p:cNvPr id="27" name="Title 30">
            <a:extLst>
              <a:ext uri="{FF2B5EF4-FFF2-40B4-BE49-F238E27FC236}">
                <a16:creationId xmlns:a16="http://schemas.microsoft.com/office/drawing/2014/main" id="{330981E7-DDB3-4140-A5BF-7CEAC4189301}"/>
              </a:ext>
            </a:extLst>
          </p:cNvPr>
          <p:cNvSpPr txBox="1">
            <a:spLocks/>
          </p:cNvSpPr>
          <p:nvPr/>
        </p:nvSpPr>
        <p:spPr>
          <a:xfrm>
            <a:off x="1524000" y="4450081"/>
            <a:ext cx="6865292" cy="816567"/>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4329" indent="-274329" algn="l">
              <a:spcAft>
                <a:spcPts val="720"/>
              </a:spcAft>
              <a:buFont typeface="Arial" panose="020B0604020202020204" pitchFamily="34" charset="0"/>
              <a:buChar char="•"/>
            </a:pPr>
            <a:r>
              <a:rPr lang="en-US" sz="1600" dirty="0">
                <a:cs typeface="Arial" panose="020B0604020202020204" pitchFamily="34" charset="0"/>
              </a:rPr>
              <a:t>Each center has zero degrees of separation inside, with push &amp; pull and collaborative relationships outside. </a:t>
            </a:r>
          </a:p>
          <a:p>
            <a:pPr marL="274329" indent="-274329" algn="l">
              <a:spcAft>
                <a:spcPts val="720"/>
              </a:spcAft>
              <a:buFont typeface="Arial" panose="020B0604020202020204" pitchFamily="34" charset="0"/>
              <a:buChar char="•"/>
            </a:pPr>
            <a:r>
              <a:rPr lang="en-US" sz="1600" dirty="0">
                <a:cs typeface="Arial" panose="020B0604020202020204" pitchFamily="34" charset="0"/>
              </a:rPr>
              <a:t>The gates regulate contact with collaborative, threatening, and push &amp; pull connection</a:t>
            </a:r>
          </a:p>
        </p:txBody>
      </p:sp>
      <p:sp>
        <p:nvSpPr>
          <p:cNvPr id="10" name="Title 30">
            <a:extLst>
              <a:ext uri="{FF2B5EF4-FFF2-40B4-BE49-F238E27FC236}">
                <a16:creationId xmlns:a16="http://schemas.microsoft.com/office/drawing/2014/main" id="{143EB2DE-095F-4D47-B421-48EE12400E2E}"/>
              </a:ext>
            </a:extLst>
          </p:cNvPr>
          <p:cNvSpPr txBox="1">
            <a:spLocks/>
          </p:cNvSpPr>
          <p:nvPr/>
        </p:nvSpPr>
        <p:spPr>
          <a:xfrm>
            <a:off x="1308271" y="5581019"/>
            <a:ext cx="710086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40" dirty="0">
                <a:latin typeface="Calibri" panose="020F0502020204030204" pitchFamily="34" charset="0"/>
                <a:ea typeface="Calibri" panose="020F0502020204030204" pitchFamily="34" charset="0"/>
                <a:cs typeface="Times New Roman" panose="02020603050405020304" pitchFamily="18" charset="0"/>
              </a:rPr>
              <a:t>Guided by individuals reading signals, responding to a world</a:t>
            </a:r>
            <a:endParaRPr lang="en-US" sz="224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AA28EDE-F395-4D05-9B23-E89BB2B33CFE}"/>
              </a:ext>
            </a:extLst>
          </p:cNvPr>
          <p:cNvPicPr>
            <a:picLocks noChangeAspect="1"/>
          </p:cNvPicPr>
          <p:nvPr/>
        </p:nvPicPr>
        <p:blipFill>
          <a:blip r:embed="rId3"/>
          <a:stretch>
            <a:fillRect/>
          </a:stretch>
        </p:blipFill>
        <p:spPr>
          <a:xfrm>
            <a:off x="2381095" y="1701616"/>
            <a:ext cx="4995067" cy="2637810"/>
          </a:xfrm>
          <a:prstGeom prst="rect">
            <a:avLst/>
          </a:prstGeom>
        </p:spPr>
      </p:pic>
      <p:sp>
        <p:nvSpPr>
          <p:cNvPr id="8" name="Rectangle 7">
            <a:extLst>
              <a:ext uri="{FF2B5EF4-FFF2-40B4-BE49-F238E27FC236}">
                <a16:creationId xmlns:a16="http://schemas.microsoft.com/office/drawing/2014/main" id="{439E5586-53EC-DA03-E417-561BAA297F2B}"/>
              </a:ext>
            </a:extLst>
          </p:cNvPr>
          <p:cNvSpPr/>
          <p:nvPr/>
        </p:nvSpPr>
        <p:spPr>
          <a:xfrm>
            <a:off x="170022" y="130253"/>
            <a:ext cx="9395289" cy="7046467"/>
          </a:xfrm>
          <a:prstGeom prst="rect">
            <a:avLst/>
          </a:prstGeom>
          <a:noFill/>
          <a:ln w="9525">
            <a:solidFill>
              <a:srgbClr val="FF6565">
                <a:alpha val="6588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936403B3-7167-2F7E-0531-91963DDB1AAB}"/>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38</a:t>
            </a:fld>
            <a:endParaRPr lang="en-US" sz="1219" dirty="0"/>
          </a:p>
        </p:txBody>
      </p:sp>
      <p:sp>
        <p:nvSpPr>
          <p:cNvPr id="13" name="Title 30">
            <a:extLst>
              <a:ext uri="{FF2B5EF4-FFF2-40B4-BE49-F238E27FC236}">
                <a16:creationId xmlns:a16="http://schemas.microsoft.com/office/drawing/2014/main" id="{2722EE78-B4FD-B5A2-4B96-8F8D35F83EF6}"/>
              </a:ext>
            </a:extLst>
          </p:cNvPr>
          <p:cNvSpPr txBox="1">
            <a:spLocks/>
          </p:cNvSpPr>
          <p:nvPr/>
        </p:nvSpPr>
        <p:spPr>
          <a:xfrm>
            <a:off x="188289" y="349214"/>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Rather than as embedded in living environments</a:t>
            </a:r>
          </a:p>
        </p:txBody>
      </p:sp>
    </p:spTree>
    <p:extLst>
      <p:ext uri="{BB962C8B-B14F-4D97-AF65-F5344CB8AC3E}">
        <p14:creationId xmlns:p14="http://schemas.microsoft.com/office/powerpoint/2010/main" val="2119886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0">
            <a:extLst>
              <a:ext uri="{FF2B5EF4-FFF2-40B4-BE49-F238E27FC236}">
                <a16:creationId xmlns:a16="http://schemas.microsoft.com/office/drawing/2014/main" id="{2A3A2DAC-D20F-49F9-9070-D921AC7C65FF}"/>
              </a:ext>
            </a:extLst>
          </p:cNvPr>
          <p:cNvSpPr txBox="1">
            <a:spLocks/>
          </p:cNvSpPr>
          <p:nvPr/>
        </p:nvSpPr>
        <p:spPr>
          <a:xfrm>
            <a:off x="2008340" y="1254033"/>
            <a:ext cx="4514382" cy="452847"/>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60" dirty="0">
                <a:latin typeface="Times New Roman" panose="02020603050405020304" pitchFamily="18" charset="0"/>
                <a:cs typeface="Times New Roman" panose="02020603050405020304" pitchFamily="18" charset="0"/>
              </a:rPr>
              <a:t>The Shapes Tearing Things Apart</a:t>
            </a:r>
          </a:p>
          <a:p>
            <a:endParaRPr lang="en-US" sz="2240" dirty="0">
              <a:latin typeface="Times New Roman" panose="02020603050405020304" pitchFamily="18" charset="0"/>
              <a:cs typeface="Times New Roman" panose="02020603050405020304" pitchFamily="18" charset="0"/>
            </a:endParaRPr>
          </a:p>
        </p:txBody>
      </p:sp>
      <p:sp>
        <p:nvSpPr>
          <p:cNvPr id="11" name="Title 30">
            <a:extLst>
              <a:ext uri="{FF2B5EF4-FFF2-40B4-BE49-F238E27FC236}">
                <a16:creationId xmlns:a16="http://schemas.microsoft.com/office/drawing/2014/main" id="{C30CFBCE-5AB3-46E8-AF4A-6F91D01FC014}"/>
              </a:ext>
            </a:extLst>
          </p:cNvPr>
          <p:cNvSpPr txBox="1">
            <a:spLocks/>
          </p:cNvSpPr>
          <p:nvPr/>
        </p:nvSpPr>
        <p:spPr>
          <a:xfrm>
            <a:off x="5224465" y="2255520"/>
            <a:ext cx="4338928" cy="347472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480"/>
              </a:spcAft>
            </a:pPr>
            <a:r>
              <a:rPr lang="en-US" sz="1600" dirty="0">
                <a:latin typeface="+mn-lt"/>
                <a:cs typeface="Arial" panose="020B0604020202020204" pitchFamily="34" charset="0"/>
              </a:rPr>
              <a:t>Homes to lively centers, exploring push and pull relationships</a:t>
            </a:r>
          </a:p>
          <a:p>
            <a:pPr marL="274329" indent="-274329" algn="l" fontAlgn="base">
              <a:lnSpc>
                <a:spcPct val="120000"/>
              </a:lnSpc>
              <a:spcAft>
                <a:spcPts val="960"/>
              </a:spcAft>
              <a:buFont typeface="Arial" panose="020B0604020202020204" pitchFamily="34" charset="0"/>
              <a:buChar char="•"/>
            </a:pPr>
            <a:r>
              <a:rPr lang="en-US" sz="1600" b="1" i="1" dirty="0">
                <a:solidFill>
                  <a:schemeClr val="bg1">
                    <a:lumMod val="85000"/>
                  </a:schemeClr>
                </a:solidFill>
                <a:latin typeface="nyt-cheltenham"/>
              </a:rPr>
              <a:t>Emissions From Tropical Megacities Could Usher in ‘New Era of Air Pollution’</a:t>
            </a:r>
          </a:p>
          <a:p>
            <a:pPr marL="274329" indent="-274329" algn="l" fontAlgn="base">
              <a:lnSpc>
                <a:spcPct val="120000"/>
              </a:lnSpc>
              <a:spcAft>
                <a:spcPts val="960"/>
              </a:spcAft>
              <a:buFont typeface="Arial" panose="020B0604020202020204" pitchFamily="34" charset="0"/>
              <a:buChar char="•"/>
            </a:pPr>
            <a:r>
              <a:rPr lang="en-US" sz="1600" b="1" i="1" dirty="0">
                <a:solidFill>
                  <a:schemeClr val="bg1">
                    <a:lumMod val="85000"/>
                  </a:schemeClr>
                </a:solidFill>
                <a:latin typeface="nyt-cheltenham"/>
              </a:rPr>
              <a:t>What happens when Covid Becomes Endemic</a:t>
            </a:r>
          </a:p>
          <a:p>
            <a:pPr marL="274329" indent="-274329" algn="l" fontAlgn="base">
              <a:lnSpc>
                <a:spcPct val="120000"/>
              </a:lnSpc>
              <a:spcAft>
                <a:spcPts val="960"/>
              </a:spcAft>
              <a:buFont typeface="Arial" panose="020B0604020202020204" pitchFamily="34" charset="0"/>
              <a:buChar char="•"/>
            </a:pPr>
            <a:r>
              <a:rPr lang="en-US" sz="1600" b="1" i="1" dirty="0">
                <a:solidFill>
                  <a:schemeClr val="bg1">
                    <a:lumMod val="85000"/>
                  </a:schemeClr>
                </a:solidFill>
                <a:latin typeface="nyt-cheltenham"/>
              </a:rPr>
              <a:t>Ex-Banker Convicted in the Looting of Malaysia </a:t>
            </a:r>
          </a:p>
          <a:p>
            <a:pPr algn="l" fontAlgn="base">
              <a:lnSpc>
                <a:spcPct val="120000"/>
              </a:lnSpc>
              <a:spcAft>
                <a:spcPts val="960"/>
              </a:spcAft>
            </a:pPr>
            <a:r>
              <a:rPr lang="en-US" sz="1600" b="1" i="1" dirty="0">
                <a:solidFill>
                  <a:schemeClr val="bg1">
                    <a:lumMod val="85000"/>
                  </a:schemeClr>
                </a:solidFill>
                <a:latin typeface="nyt-cheltenham"/>
              </a:rPr>
              <a:t>Globalized crises </a:t>
            </a:r>
            <a:r>
              <a:rPr lang="en-US" sz="1600" dirty="0">
                <a:solidFill>
                  <a:schemeClr val="bg1">
                    <a:lumMod val="85000"/>
                  </a:schemeClr>
                </a:solidFill>
                <a:latin typeface="Arial" panose="020B0604020202020204" pitchFamily="34" charset="0"/>
                <a:cs typeface="Arial" panose="020B0604020202020204" pitchFamily="34" charset="0"/>
              </a:rPr>
              <a:t>- </a:t>
            </a:r>
            <a:r>
              <a:rPr lang="en-US" sz="1600" b="1" i="1" dirty="0">
                <a:solidFill>
                  <a:schemeClr val="bg1">
                    <a:lumMod val="85000"/>
                  </a:schemeClr>
                </a:solidFill>
                <a:latin typeface="nyt-cheltenham"/>
              </a:rPr>
              <a:t>breaking out everywhere </a:t>
            </a:r>
          </a:p>
          <a:p>
            <a:pPr marL="274329" indent="-274329" algn="l" fontAlgn="base">
              <a:lnSpc>
                <a:spcPct val="120000"/>
              </a:lnSpc>
              <a:spcAft>
                <a:spcPts val="960"/>
              </a:spcAft>
              <a:buFont typeface="Arial" panose="020B0604020202020204" pitchFamily="34" charset="0"/>
              <a:buChar char="•"/>
            </a:pPr>
            <a:r>
              <a:rPr lang="en-US" sz="1600" b="1" i="1" dirty="0">
                <a:solidFill>
                  <a:srgbClr val="0000FF"/>
                </a:solidFill>
                <a:latin typeface="nyt-cheltenham"/>
                <a:hlinkClick r:id="rId3">
                  <a:extLst>
                    <a:ext uri="{A12FA001-AC4F-418D-AE19-62706E023703}">
                      <ahyp:hlinkClr xmlns:ahyp="http://schemas.microsoft.com/office/drawing/2018/hyperlinkcolor" val="tx"/>
                    </a:ext>
                  </a:extLst>
                </a:hlinkClick>
              </a:rPr>
              <a:t>The Top 100 </a:t>
            </a:r>
            <a:r>
              <a:rPr lang="en-US" sz="1600" b="1" i="1" dirty="0">
                <a:solidFill>
                  <a:schemeClr val="bg1">
                    <a:lumMod val="85000"/>
                  </a:schemeClr>
                </a:solidFill>
                <a:latin typeface="nyt-cheltenham"/>
                <a:hlinkClick r:id="rId3">
                  <a:extLst>
                    <a:ext uri="{A12FA001-AC4F-418D-AE19-62706E023703}">
                      <ahyp:hlinkClr xmlns:ahyp="http://schemas.microsoft.com/office/drawing/2018/hyperlinkcolor" val="tx"/>
                    </a:ext>
                  </a:extLst>
                </a:hlinkClick>
              </a:rPr>
              <a:t>World Crises Growing With Growth </a:t>
            </a:r>
            <a:r>
              <a:rPr lang="en-US" sz="1600" b="1" i="1" dirty="0">
                <a:solidFill>
                  <a:schemeClr val="bg1">
                    <a:lumMod val="85000"/>
                  </a:schemeClr>
                </a:solidFill>
                <a:latin typeface="nyt-cheltenham"/>
              </a:rPr>
              <a:t> (100CrisesTable.pdf)</a:t>
            </a:r>
          </a:p>
        </p:txBody>
      </p:sp>
      <p:pic>
        <p:nvPicPr>
          <p:cNvPr id="12" name="Picture 11">
            <a:extLst>
              <a:ext uri="{FF2B5EF4-FFF2-40B4-BE49-F238E27FC236}">
                <a16:creationId xmlns:a16="http://schemas.microsoft.com/office/drawing/2014/main" id="{7476FA15-97DB-42A1-9393-24DAB0FFAD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7038" y="2403841"/>
            <a:ext cx="4177125" cy="2958594"/>
          </a:xfrm>
          <a:prstGeom prst="rect">
            <a:avLst/>
          </a:prstGeom>
        </p:spPr>
      </p:pic>
      <p:sp>
        <p:nvSpPr>
          <p:cNvPr id="13" name="Title 30">
            <a:extLst>
              <a:ext uri="{FF2B5EF4-FFF2-40B4-BE49-F238E27FC236}">
                <a16:creationId xmlns:a16="http://schemas.microsoft.com/office/drawing/2014/main" id="{FD2D7A5B-DB28-4662-956E-07AE19270D9B}"/>
              </a:ext>
            </a:extLst>
          </p:cNvPr>
          <p:cNvSpPr txBox="1">
            <a:spLocks/>
          </p:cNvSpPr>
          <p:nvPr/>
        </p:nvSpPr>
        <p:spPr>
          <a:xfrm>
            <a:off x="1674031" y="5913120"/>
            <a:ext cx="710086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40" dirty="0">
                <a:latin typeface="Calibri" panose="020F0502020204030204" pitchFamily="34" charset="0"/>
                <a:ea typeface="Calibri" panose="020F0502020204030204" pitchFamily="34" charset="0"/>
                <a:cs typeface="Times New Roman" panose="02020603050405020304" pitchFamily="18" charset="0"/>
              </a:rPr>
              <a:t>Guided by fruitful whole system relationships</a:t>
            </a:r>
            <a:endParaRPr lang="en-US" sz="224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1B7BC75-B56D-9AF0-0C1B-0C5C6A402661}"/>
              </a:ext>
            </a:extLst>
          </p:cNvPr>
          <p:cNvSpPr/>
          <p:nvPr/>
        </p:nvSpPr>
        <p:spPr>
          <a:xfrm>
            <a:off x="170022" y="130253"/>
            <a:ext cx="9395289" cy="7046467"/>
          </a:xfrm>
          <a:prstGeom prst="rect">
            <a:avLst/>
          </a:prstGeom>
          <a:noFill/>
          <a:ln w="9525">
            <a:solidFill>
              <a:srgbClr val="FF6565">
                <a:alpha val="6588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
            <a:extLst>
              <a:ext uri="{FF2B5EF4-FFF2-40B4-BE49-F238E27FC236}">
                <a16:creationId xmlns:a16="http://schemas.microsoft.com/office/drawing/2014/main" id="{347D6CBE-E3ED-93A8-1938-AA8371543486}"/>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39</a:t>
            </a:fld>
            <a:endParaRPr lang="en-US" sz="1219" dirty="0"/>
          </a:p>
        </p:txBody>
      </p:sp>
      <p:sp>
        <p:nvSpPr>
          <p:cNvPr id="15" name="Title 30">
            <a:extLst>
              <a:ext uri="{FF2B5EF4-FFF2-40B4-BE49-F238E27FC236}">
                <a16:creationId xmlns:a16="http://schemas.microsoft.com/office/drawing/2014/main" id="{93140598-8521-FDC5-3772-626B859D9763}"/>
              </a:ext>
            </a:extLst>
          </p:cNvPr>
          <p:cNvSpPr txBox="1">
            <a:spLocks/>
          </p:cNvSpPr>
          <p:nvPr/>
        </p:nvSpPr>
        <p:spPr>
          <a:xfrm>
            <a:off x="188289" y="349214"/>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Rather than as embedded in living environments</a:t>
            </a:r>
          </a:p>
        </p:txBody>
      </p:sp>
    </p:spTree>
    <p:extLst>
      <p:ext uri="{BB962C8B-B14F-4D97-AF65-F5344CB8AC3E}">
        <p14:creationId xmlns:p14="http://schemas.microsoft.com/office/powerpoint/2010/main" val="196915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CF64C48-3696-4496-7651-FDAE8E7B7F59}"/>
              </a:ext>
            </a:extLst>
          </p:cNvPr>
          <p:cNvSpPr txBox="1">
            <a:spLocks/>
          </p:cNvSpPr>
          <p:nvPr/>
        </p:nvSpPr>
        <p:spPr>
          <a:xfrm>
            <a:off x="9245997" y="130253"/>
            <a:ext cx="319314"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4</a:t>
            </a:fld>
            <a:endParaRPr lang="en-US" sz="1219" dirty="0"/>
          </a:p>
        </p:txBody>
      </p:sp>
      <p:sp>
        <p:nvSpPr>
          <p:cNvPr id="2" name="Title 30">
            <a:extLst>
              <a:ext uri="{FF2B5EF4-FFF2-40B4-BE49-F238E27FC236}">
                <a16:creationId xmlns:a16="http://schemas.microsoft.com/office/drawing/2014/main" id="{445941AA-220A-481B-BE0C-D80C5120F4B6}"/>
              </a:ext>
            </a:extLst>
          </p:cNvPr>
          <p:cNvSpPr txBox="1">
            <a:spLocks/>
          </p:cNvSpPr>
          <p:nvPr/>
        </p:nvSpPr>
        <p:spPr>
          <a:xfrm>
            <a:off x="188289" y="76200"/>
            <a:ext cx="9395289" cy="630994"/>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3200" b="1" dirty="0">
                <a:effectLst/>
                <a:latin typeface="Times New Roman" panose="02020603050405020304" pitchFamily="18" charset="0"/>
                <a:ea typeface="Times New Roman" panose="02020603050405020304" pitchFamily="18" charset="0"/>
              </a:rPr>
              <a:t>The Lively Stories of Transforming Natural Systems</a:t>
            </a: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(what puts the two together)</a:t>
            </a:r>
            <a:endParaRPr lang="en-US" sz="2400" b="1"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0ECC3B4B-3405-31EC-EAB4-6E58DA5CE651}"/>
              </a:ext>
            </a:extLst>
          </p:cNvPr>
          <p:cNvGraphicFramePr>
            <a:graphicFrameLocks noGrp="1"/>
          </p:cNvGraphicFramePr>
          <p:nvPr>
            <p:extLst>
              <p:ext uri="{D42A27DB-BD31-4B8C-83A1-F6EECF244321}">
                <p14:modId xmlns:p14="http://schemas.microsoft.com/office/powerpoint/2010/main" val="3028826663"/>
              </p:ext>
            </p:extLst>
          </p:nvPr>
        </p:nvGraphicFramePr>
        <p:xfrm>
          <a:off x="147979" y="3086100"/>
          <a:ext cx="9377021" cy="4015514"/>
        </p:xfrm>
        <a:graphic>
          <a:graphicData uri="http://schemas.openxmlformats.org/drawingml/2006/table">
            <a:tbl>
              <a:tblPr firstRow="1" firstCol="1" bandRow="1">
                <a:tableStyleId>{5C22544A-7EE6-4342-B048-85BDC9FD1C3A}</a:tableStyleId>
              </a:tblPr>
              <a:tblGrid>
                <a:gridCol w="4800130">
                  <a:extLst>
                    <a:ext uri="{9D8B030D-6E8A-4147-A177-3AD203B41FA5}">
                      <a16:colId xmlns:a16="http://schemas.microsoft.com/office/drawing/2014/main" val="2834554409"/>
                    </a:ext>
                  </a:extLst>
                </a:gridCol>
                <a:gridCol w="4576891">
                  <a:extLst>
                    <a:ext uri="{9D8B030D-6E8A-4147-A177-3AD203B41FA5}">
                      <a16:colId xmlns:a16="http://schemas.microsoft.com/office/drawing/2014/main" val="305284348"/>
                    </a:ext>
                  </a:extLst>
                </a:gridCol>
              </a:tblGrid>
              <a:tr h="756680">
                <a:tc>
                  <a:txBody>
                    <a:bodyPr/>
                    <a:lstStyle/>
                    <a:p>
                      <a:pPr marL="0" marR="0" algn="ctr">
                        <a:lnSpc>
                          <a:spcPct val="100000"/>
                        </a:lnSpc>
                        <a:spcBef>
                          <a:spcPts val="0"/>
                        </a:spcBef>
                        <a:spcAft>
                          <a:spcPts val="0"/>
                        </a:spcAft>
                      </a:pPr>
                      <a:endParaRPr lang="en-US" sz="800" dirty="0">
                        <a:effectLst/>
                      </a:endParaRPr>
                    </a:p>
                    <a:p>
                      <a:pPr marL="0" marR="0" algn="ctr">
                        <a:lnSpc>
                          <a:spcPct val="100000"/>
                        </a:lnSpc>
                        <a:spcBef>
                          <a:spcPts val="0"/>
                        </a:spcBef>
                        <a:spcAft>
                          <a:spcPts val="400"/>
                        </a:spcAft>
                      </a:pPr>
                      <a:r>
                        <a:rPr lang="en-US" sz="1600" dirty="0">
                          <a:effectLst/>
                        </a:rPr>
                        <a:t>The Bottleneck Emergence of Humanity</a:t>
                      </a:r>
                      <a:br>
                        <a:rPr lang="en-US" sz="1600" dirty="0">
                          <a:effectLst/>
                        </a:rPr>
                      </a:br>
                      <a:r>
                        <a:rPr lang="en-US" sz="1600" dirty="0">
                          <a:effectLst/>
                        </a:rPr>
                        <a:t>(</a:t>
                      </a:r>
                      <a:r>
                        <a:rPr lang="en-US" sz="1440" b="1" kern="1200" dirty="0">
                          <a:solidFill>
                            <a:schemeClr val="lt1"/>
                          </a:solidFill>
                          <a:effectLst/>
                          <a:latin typeface="+mn-lt"/>
                          <a:ea typeface="+mn-ea"/>
                          <a:cs typeface="+mn-cs"/>
                        </a:rPr>
                        <a:t>Hu et all. 2023)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defTabSz="731543" rtl="0" eaLnBrk="1" latinLnBrk="0" hangingPunct="1">
                        <a:lnSpc>
                          <a:spcPct val="100000"/>
                        </a:lnSpc>
                        <a:spcBef>
                          <a:spcPts val="0"/>
                        </a:spcBef>
                        <a:spcAft>
                          <a:spcPts val="400"/>
                        </a:spcAft>
                      </a:pPr>
                      <a:endParaRPr lang="en-US" sz="600" b="1" kern="1200" dirty="0">
                        <a:solidFill>
                          <a:schemeClr val="lt1"/>
                        </a:solidFill>
                        <a:effectLst/>
                        <a:latin typeface="+mn-lt"/>
                        <a:ea typeface="+mn-ea"/>
                        <a:cs typeface="+mn-cs"/>
                      </a:endParaRPr>
                    </a:p>
                    <a:p>
                      <a:pPr marL="0" marR="0" algn="ctr" defTabSz="731543" rtl="0" eaLnBrk="1" latinLnBrk="0" hangingPunct="1">
                        <a:lnSpc>
                          <a:spcPct val="100000"/>
                        </a:lnSpc>
                        <a:spcBef>
                          <a:spcPts val="0"/>
                        </a:spcBef>
                        <a:spcAft>
                          <a:spcPts val="400"/>
                        </a:spcAft>
                      </a:pPr>
                      <a:r>
                        <a:rPr lang="en-US" sz="1600" b="1" kern="1200" dirty="0">
                          <a:solidFill>
                            <a:schemeClr val="lt1"/>
                          </a:solidFill>
                          <a:effectLst/>
                          <a:latin typeface="+mn-lt"/>
                          <a:ea typeface="+mn-ea"/>
                          <a:cs typeface="+mn-cs"/>
                        </a:rPr>
                        <a:t>The Try, Try, Again Emergence of a Plankton</a:t>
                      </a:r>
                      <a:br>
                        <a:rPr lang="en-US" sz="1600" b="1" kern="1200" dirty="0">
                          <a:solidFill>
                            <a:schemeClr val="lt1"/>
                          </a:solidFill>
                          <a:effectLst/>
                          <a:latin typeface="+mn-lt"/>
                          <a:ea typeface="+mn-ea"/>
                          <a:cs typeface="+mn-cs"/>
                        </a:rPr>
                      </a:br>
                      <a:r>
                        <a:rPr lang="en-US" sz="1600" b="1" kern="1200" dirty="0">
                          <a:solidFill>
                            <a:schemeClr val="lt1"/>
                          </a:solidFill>
                          <a:effectLst/>
                          <a:latin typeface="+mn-lt"/>
                          <a:ea typeface="+mn-ea"/>
                          <a:cs typeface="+mn-cs"/>
                        </a:rPr>
                        <a:t>(Henshaw, 2007)</a:t>
                      </a:r>
                    </a:p>
                  </a:txBody>
                  <a:tcPr marL="68580" marR="68580" marT="0" marB="0"/>
                </a:tc>
                <a:extLst>
                  <a:ext uri="{0D108BD9-81ED-4DB2-BD59-A6C34878D82A}">
                    <a16:rowId xmlns:a16="http://schemas.microsoft.com/office/drawing/2014/main" val="3775813906"/>
                  </a:ext>
                </a:extLst>
              </a:tr>
              <a:tr h="3258834">
                <a:tc>
                  <a:txBody>
                    <a:bodyPr/>
                    <a:lstStyle/>
                    <a:p>
                      <a:pPr marL="0" marR="0">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177802"/>
                  </a:ext>
                </a:extLst>
              </a:tr>
            </a:tbl>
          </a:graphicData>
        </a:graphic>
      </p:graphicFrame>
      <p:pic>
        <p:nvPicPr>
          <p:cNvPr id="2052" name="Picture 2" descr="A graph of a bottleneck&#10;&#10;Description automatically generated">
            <a:extLst>
              <a:ext uri="{FF2B5EF4-FFF2-40B4-BE49-F238E27FC236}">
                <a16:creationId xmlns:a16="http://schemas.microsoft.com/office/drawing/2014/main" id="{827687E9-8D25-456B-78FE-61BDB6062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22" t="13081" r="-8665" b="-1308"/>
          <a:stretch>
            <a:fillRect/>
          </a:stretch>
        </p:blipFill>
        <p:spPr bwMode="auto">
          <a:xfrm>
            <a:off x="134162" y="3939989"/>
            <a:ext cx="5123638" cy="30704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 descr="A graph showing the evolution of the g. tumida plankton&#10;&#10;Description automatically generated">
            <a:extLst>
              <a:ext uri="{FF2B5EF4-FFF2-40B4-BE49-F238E27FC236}">
                <a16:creationId xmlns:a16="http://schemas.microsoft.com/office/drawing/2014/main" id="{466289F0-A50B-846C-D22A-781CA6532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942" b="-8589"/>
          <a:stretch>
            <a:fillRect/>
          </a:stretch>
        </p:blipFill>
        <p:spPr bwMode="auto">
          <a:xfrm>
            <a:off x="5029200" y="3924301"/>
            <a:ext cx="4395415" cy="33908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0">
            <a:extLst>
              <a:ext uri="{FF2B5EF4-FFF2-40B4-BE49-F238E27FC236}">
                <a16:creationId xmlns:a16="http://schemas.microsoft.com/office/drawing/2014/main" id="{DB3CCA5E-B3F3-7133-09FC-F827458B17B9}"/>
              </a:ext>
            </a:extLst>
          </p:cNvPr>
          <p:cNvSpPr txBox="1">
            <a:spLocks/>
          </p:cNvSpPr>
          <p:nvPr/>
        </p:nvSpPr>
        <p:spPr>
          <a:xfrm>
            <a:off x="219137" y="1761969"/>
            <a:ext cx="4429064" cy="333531"/>
          </a:xfrm>
          <a:prstGeom prst="rect">
            <a:avLst/>
          </a:prstGeom>
          <a:solidFill>
            <a:schemeClr val="bg1"/>
          </a:solidFill>
        </p:spPr>
        <p:txBody>
          <a:bodyPr vert="horz" lIns="73152" tIns="0" rIns="73152"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400"/>
              </a:lnSpc>
              <a:spcBef>
                <a:spcPts val="0"/>
              </a:spcBef>
              <a:spcAft>
                <a:spcPts val="1800"/>
              </a:spcAft>
            </a:pPr>
            <a:r>
              <a:rPr lang="en-US" sz="2000" dirty="0">
                <a:latin typeface="+mn-lt"/>
                <a:cs typeface="Arial" panose="020B0604020202020204" pitchFamily="34" charset="0"/>
              </a:rPr>
              <a:t>The populations of a half-dozen or so early hominid species collapsed in ~900ka, with only a tribe-sized number of </a:t>
            </a:r>
            <a:r>
              <a:rPr lang="en-US" sz="2000" b="1" u="sng" dirty="0">
                <a:latin typeface="+mn-lt"/>
                <a:cs typeface="Arial" panose="020B0604020202020204" pitchFamily="34" charset="0"/>
              </a:rPr>
              <a:t>our</a:t>
            </a:r>
            <a:r>
              <a:rPr lang="en-US" sz="2000" dirty="0">
                <a:latin typeface="+mn-lt"/>
                <a:cs typeface="Arial" panose="020B0604020202020204" pitchFamily="34" charset="0"/>
              </a:rPr>
              <a:t> ancestors surviving.</a:t>
            </a:r>
          </a:p>
        </p:txBody>
      </p:sp>
      <p:sp>
        <p:nvSpPr>
          <p:cNvPr id="10" name="Title 30">
            <a:extLst>
              <a:ext uri="{FF2B5EF4-FFF2-40B4-BE49-F238E27FC236}">
                <a16:creationId xmlns:a16="http://schemas.microsoft.com/office/drawing/2014/main" id="{DB512204-3916-3719-12A8-083345DF3978}"/>
              </a:ext>
            </a:extLst>
          </p:cNvPr>
          <p:cNvSpPr txBox="1">
            <a:spLocks/>
          </p:cNvSpPr>
          <p:nvPr/>
        </p:nvSpPr>
        <p:spPr>
          <a:xfrm>
            <a:off x="5156755" y="1761969"/>
            <a:ext cx="4429064" cy="333531"/>
          </a:xfrm>
          <a:prstGeom prst="rect">
            <a:avLst/>
          </a:prstGeom>
          <a:solidFill>
            <a:schemeClr val="bg1"/>
          </a:solidFill>
        </p:spPr>
        <p:txBody>
          <a:bodyPr vert="horz" lIns="73152" tIns="0" rIns="73152"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400"/>
              </a:lnSpc>
              <a:spcBef>
                <a:spcPts val="0"/>
              </a:spcBef>
              <a:spcAft>
                <a:spcPts val="1800"/>
              </a:spcAft>
            </a:pPr>
            <a:r>
              <a:rPr lang="en-US" sz="2000" dirty="0">
                <a:latin typeface="+mn-lt"/>
                <a:cs typeface="Arial" panose="020B0604020202020204" pitchFamily="34" charset="0"/>
              </a:rPr>
              <a:t>The speciation of a larger plankton takes 800kyr, following an S-Curve of great leaps and collapses, until the greatest leap stabilizes halfway  down.</a:t>
            </a:r>
          </a:p>
        </p:txBody>
      </p:sp>
    </p:spTree>
    <p:extLst>
      <p:ext uri="{BB962C8B-B14F-4D97-AF65-F5344CB8AC3E}">
        <p14:creationId xmlns:p14="http://schemas.microsoft.com/office/powerpoint/2010/main" val="3112988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0">
            <a:extLst>
              <a:ext uri="{FF2B5EF4-FFF2-40B4-BE49-F238E27FC236}">
                <a16:creationId xmlns:a16="http://schemas.microsoft.com/office/drawing/2014/main" id="{2A3A2DAC-D20F-49F9-9070-D921AC7C65FF}"/>
              </a:ext>
            </a:extLst>
          </p:cNvPr>
          <p:cNvSpPr txBox="1">
            <a:spLocks/>
          </p:cNvSpPr>
          <p:nvPr/>
        </p:nvSpPr>
        <p:spPr>
          <a:xfrm>
            <a:off x="609601" y="1158240"/>
            <a:ext cx="8473440" cy="452847"/>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60" dirty="0">
                <a:latin typeface="Times New Roman" panose="02020603050405020304" pitchFamily="18" charset="0"/>
                <a:cs typeface="Times New Roman" panose="02020603050405020304" pitchFamily="18" charset="0"/>
              </a:rPr>
              <a:t>World Developing Refugee Crisis or Crises? </a:t>
            </a:r>
            <a:endParaRPr lang="en-US" sz="2240" dirty="0">
              <a:latin typeface="Times New Roman" panose="02020603050405020304" pitchFamily="18" charset="0"/>
              <a:cs typeface="Times New Roman" panose="02020603050405020304" pitchFamily="18" charset="0"/>
            </a:endParaRPr>
          </a:p>
        </p:txBody>
      </p:sp>
      <p:sp>
        <p:nvSpPr>
          <p:cNvPr id="11" name="Title 30">
            <a:extLst>
              <a:ext uri="{FF2B5EF4-FFF2-40B4-BE49-F238E27FC236}">
                <a16:creationId xmlns:a16="http://schemas.microsoft.com/office/drawing/2014/main" id="{C30CFBCE-5AB3-46E8-AF4A-6F91D01FC014}"/>
              </a:ext>
            </a:extLst>
          </p:cNvPr>
          <p:cNvSpPr txBox="1">
            <a:spLocks/>
          </p:cNvSpPr>
          <p:nvPr/>
        </p:nvSpPr>
        <p:spPr>
          <a:xfrm>
            <a:off x="5852160" y="2377440"/>
            <a:ext cx="3878656" cy="3352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ts val="480"/>
              </a:spcAft>
            </a:pPr>
            <a:r>
              <a:rPr lang="en-US" sz="1600" b="1" i="1" dirty="0">
                <a:solidFill>
                  <a:schemeClr val="bg1">
                    <a:lumMod val="85000"/>
                  </a:schemeClr>
                </a:solidFill>
                <a:latin typeface="nyt-cheltenham"/>
              </a:rPr>
              <a:t>NY Times, on Apr 9, 2022</a:t>
            </a:r>
          </a:p>
          <a:p>
            <a:pPr marL="274329" indent="-274329" algn="l" fontAlgn="base">
              <a:spcAft>
                <a:spcPts val="480"/>
              </a:spcAft>
              <a:buFont typeface="Arial" panose="020B0604020202020204" pitchFamily="34" charset="0"/>
              <a:buChar char="•"/>
            </a:pPr>
            <a:r>
              <a:rPr lang="en-US" sz="1600" b="1" i="1" dirty="0">
                <a:solidFill>
                  <a:schemeClr val="bg1">
                    <a:lumMod val="85000"/>
                  </a:schemeClr>
                </a:solidFill>
                <a:latin typeface="nyt-cheltenham"/>
              </a:rPr>
              <a:t>Emissions From Tropical Megacities Could Usher in ‘New Era of Air Pollution’</a:t>
            </a:r>
          </a:p>
          <a:p>
            <a:pPr marL="274329" indent="-274329" algn="l" fontAlgn="base">
              <a:spcAft>
                <a:spcPts val="480"/>
              </a:spcAft>
              <a:buFont typeface="Arial" panose="020B0604020202020204" pitchFamily="34" charset="0"/>
              <a:buChar char="•"/>
            </a:pPr>
            <a:r>
              <a:rPr lang="en-US" sz="1600" b="1" i="1" dirty="0">
                <a:solidFill>
                  <a:schemeClr val="bg1">
                    <a:lumMod val="85000"/>
                  </a:schemeClr>
                </a:solidFill>
                <a:latin typeface="nyt-cheltenham"/>
              </a:rPr>
              <a:t>What happens when Covid Becomes Endemic</a:t>
            </a:r>
          </a:p>
          <a:p>
            <a:pPr marL="274329" indent="-274329" algn="l" fontAlgn="base">
              <a:spcAft>
                <a:spcPts val="480"/>
              </a:spcAft>
              <a:buFont typeface="Arial" panose="020B0604020202020204" pitchFamily="34" charset="0"/>
              <a:buChar char="•"/>
            </a:pPr>
            <a:r>
              <a:rPr lang="en-US" sz="1600" b="1" i="1" dirty="0">
                <a:solidFill>
                  <a:schemeClr val="bg1">
                    <a:lumMod val="85000"/>
                  </a:schemeClr>
                </a:solidFill>
                <a:latin typeface="nyt-cheltenham"/>
              </a:rPr>
              <a:t>Ex-Banker Convicted in the Looting of Malaysia </a:t>
            </a:r>
          </a:p>
          <a:p>
            <a:pPr algn="l" fontAlgn="base">
              <a:spcAft>
                <a:spcPts val="480"/>
              </a:spcAft>
            </a:pPr>
            <a:r>
              <a:rPr lang="en-US" sz="1600" b="1" i="1" dirty="0">
                <a:solidFill>
                  <a:schemeClr val="bg1">
                    <a:lumMod val="85000"/>
                  </a:schemeClr>
                </a:solidFill>
                <a:latin typeface="nyt-cheltenham"/>
              </a:rPr>
              <a:t>Globalized crises </a:t>
            </a:r>
            <a:r>
              <a:rPr lang="en-US" sz="1600" dirty="0">
                <a:solidFill>
                  <a:schemeClr val="bg1">
                    <a:lumMod val="85000"/>
                  </a:schemeClr>
                </a:solidFill>
                <a:latin typeface="Arial" panose="020B0604020202020204" pitchFamily="34" charset="0"/>
                <a:cs typeface="Arial" panose="020B0604020202020204" pitchFamily="34" charset="0"/>
              </a:rPr>
              <a:t>- </a:t>
            </a:r>
            <a:r>
              <a:rPr lang="en-US" sz="1600" b="1" i="1" dirty="0">
                <a:solidFill>
                  <a:schemeClr val="bg1">
                    <a:lumMod val="85000"/>
                  </a:schemeClr>
                </a:solidFill>
                <a:latin typeface="nyt-cheltenham"/>
              </a:rPr>
              <a:t>breaking out everywhere </a:t>
            </a:r>
          </a:p>
          <a:p>
            <a:pPr marL="274329" indent="-274329" algn="l" fontAlgn="base">
              <a:spcAft>
                <a:spcPts val="480"/>
              </a:spcAft>
              <a:buFont typeface="Arial" panose="020B0604020202020204" pitchFamily="34" charset="0"/>
              <a:buChar char="•"/>
            </a:pPr>
            <a:r>
              <a:rPr lang="en-US" sz="1600" b="1" i="1" dirty="0">
                <a:solidFill>
                  <a:srgbClr val="0000FF"/>
                </a:solidFill>
                <a:latin typeface="nyt-cheltenham"/>
                <a:hlinkClick r:id="rId3">
                  <a:extLst>
                    <a:ext uri="{A12FA001-AC4F-418D-AE19-62706E023703}">
                      <ahyp:hlinkClr xmlns:ahyp="http://schemas.microsoft.com/office/drawing/2018/hyperlinkcolor" val="tx"/>
                    </a:ext>
                  </a:extLst>
                </a:hlinkClick>
              </a:rPr>
              <a:t>The Top 100 </a:t>
            </a:r>
            <a:r>
              <a:rPr lang="en-US" sz="1600" b="1" i="1" dirty="0">
                <a:solidFill>
                  <a:schemeClr val="bg1">
                    <a:lumMod val="85000"/>
                  </a:schemeClr>
                </a:solidFill>
                <a:latin typeface="nyt-cheltenham"/>
                <a:hlinkClick r:id="rId3">
                  <a:extLst>
                    <a:ext uri="{A12FA001-AC4F-418D-AE19-62706E023703}">
                      <ahyp:hlinkClr xmlns:ahyp="http://schemas.microsoft.com/office/drawing/2018/hyperlinkcolor" val="tx"/>
                    </a:ext>
                  </a:extLst>
                </a:hlinkClick>
              </a:rPr>
              <a:t>World Crises Growing With Growth </a:t>
            </a:r>
            <a:r>
              <a:rPr lang="en-US" sz="1600" b="1" i="1" dirty="0">
                <a:solidFill>
                  <a:schemeClr val="bg1">
                    <a:lumMod val="85000"/>
                  </a:schemeClr>
                </a:solidFill>
                <a:latin typeface="nyt-cheltenham"/>
              </a:rPr>
              <a:t> (100CrisesTable.pdf)</a:t>
            </a:r>
          </a:p>
        </p:txBody>
      </p:sp>
      <p:sp>
        <p:nvSpPr>
          <p:cNvPr id="13" name="Title 30">
            <a:extLst>
              <a:ext uri="{FF2B5EF4-FFF2-40B4-BE49-F238E27FC236}">
                <a16:creationId xmlns:a16="http://schemas.microsoft.com/office/drawing/2014/main" id="{FD2D7A5B-DB28-4662-956E-07AE19270D9B}"/>
              </a:ext>
            </a:extLst>
          </p:cNvPr>
          <p:cNvSpPr txBox="1">
            <a:spLocks/>
          </p:cNvSpPr>
          <p:nvPr/>
        </p:nvSpPr>
        <p:spPr>
          <a:xfrm>
            <a:off x="1674031" y="5913120"/>
            <a:ext cx="710086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40" dirty="0">
                <a:latin typeface="Calibri" panose="020F0502020204030204" pitchFamily="34" charset="0"/>
                <a:ea typeface="Calibri" panose="020F0502020204030204" pitchFamily="34" charset="0"/>
                <a:cs typeface="Times New Roman" panose="02020603050405020304" pitchFamily="18" charset="0"/>
              </a:rPr>
              <a:t>From Rising Pressures, Leaving no Space for Independence</a:t>
            </a:r>
            <a:endParaRPr lang="en-US" sz="224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D55BA1-5F5B-437C-B080-A7AD3D2C1B7A}"/>
              </a:ext>
            </a:extLst>
          </p:cNvPr>
          <p:cNvPicPr>
            <a:picLocks noChangeAspect="1"/>
          </p:cNvPicPr>
          <p:nvPr/>
        </p:nvPicPr>
        <p:blipFill>
          <a:blip r:embed="rId4"/>
          <a:stretch>
            <a:fillRect/>
          </a:stretch>
        </p:blipFill>
        <p:spPr>
          <a:xfrm>
            <a:off x="50279" y="1767841"/>
            <a:ext cx="5725531" cy="4167798"/>
          </a:xfrm>
          <a:prstGeom prst="rect">
            <a:avLst/>
          </a:prstGeom>
        </p:spPr>
      </p:pic>
      <p:sp>
        <p:nvSpPr>
          <p:cNvPr id="7" name="Rectangle 6">
            <a:extLst>
              <a:ext uri="{FF2B5EF4-FFF2-40B4-BE49-F238E27FC236}">
                <a16:creationId xmlns:a16="http://schemas.microsoft.com/office/drawing/2014/main" id="{2327F549-C20A-A04C-77AA-36EF92A8295A}"/>
              </a:ext>
            </a:extLst>
          </p:cNvPr>
          <p:cNvSpPr/>
          <p:nvPr/>
        </p:nvSpPr>
        <p:spPr>
          <a:xfrm>
            <a:off x="170022" y="130253"/>
            <a:ext cx="9395289" cy="7046467"/>
          </a:xfrm>
          <a:prstGeom prst="rect">
            <a:avLst/>
          </a:prstGeom>
          <a:noFill/>
          <a:ln w="9525">
            <a:solidFill>
              <a:srgbClr val="FF6565">
                <a:alpha val="6588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707811AC-3C80-C101-EC2D-4467F807E771}"/>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40</a:t>
            </a:fld>
            <a:endParaRPr lang="en-US" sz="1219" dirty="0"/>
          </a:p>
        </p:txBody>
      </p:sp>
      <p:sp>
        <p:nvSpPr>
          <p:cNvPr id="14" name="Title 30">
            <a:extLst>
              <a:ext uri="{FF2B5EF4-FFF2-40B4-BE49-F238E27FC236}">
                <a16:creationId xmlns:a16="http://schemas.microsoft.com/office/drawing/2014/main" id="{4962D95D-032B-57D9-97AD-E61BB61F5FCC}"/>
              </a:ext>
            </a:extLst>
          </p:cNvPr>
          <p:cNvSpPr txBox="1">
            <a:spLocks/>
          </p:cNvSpPr>
          <p:nvPr/>
        </p:nvSpPr>
        <p:spPr>
          <a:xfrm>
            <a:off x="188289" y="349214"/>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Rather than as embedded in living environments</a:t>
            </a:r>
          </a:p>
        </p:txBody>
      </p:sp>
    </p:spTree>
    <p:extLst>
      <p:ext uri="{BB962C8B-B14F-4D97-AF65-F5344CB8AC3E}">
        <p14:creationId xmlns:p14="http://schemas.microsoft.com/office/powerpoint/2010/main" val="2479507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0">
            <a:extLst>
              <a:ext uri="{FF2B5EF4-FFF2-40B4-BE49-F238E27FC236}">
                <a16:creationId xmlns:a16="http://schemas.microsoft.com/office/drawing/2014/main" id="{2A3A2DAC-D20F-49F9-9070-D921AC7C65FF}"/>
              </a:ext>
            </a:extLst>
          </p:cNvPr>
          <p:cNvSpPr txBox="1">
            <a:spLocks/>
          </p:cNvSpPr>
          <p:nvPr/>
        </p:nvSpPr>
        <p:spPr>
          <a:xfrm>
            <a:off x="609601" y="1158240"/>
            <a:ext cx="8473440" cy="452847"/>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60" dirty="0">
                <a:latin typeface="Times New Roman" panose="02020603050405020304" pitchFamily="18" charset="0"/>
                <a:cs typeface="Times New Roman" panose="02020603050405020304" pitchFamily="18" charset="0"/>
              </a:rPr>
              <a:t>Locations of Developing Refugee Crisis or Crises </a:t>
            </a:r>
            <a:endParaRPr lang="en-US" sz="2240" dirty="0">
              <a:latin typeface="Times New Roman" panose="02020603050405020304" pitchFamily="18" charset="0"/>
              <a:cs typeface="Times New Roman" panose="02020603050405020304" pitchFamily="18" charset="0"/>
            </a:endParaRPr>
          </a:p>
        </p:txBody>
      </p:sp>
      <p:sp>
        <p:nvSpPr>
          <p:cNvPr id="11" name="Title 30">
            <a:extLst>
              <a:ext uri="{FF2B5EF4-FFF2-40B4-BE49-F238E27FC236}">
                <a16:creationId xmlns:a16="http://schemas.microsoft.com/office/drawing/2014/main" id="{C30CFBCE-5AB3-46E8-AF4A-6F91D01FC014}"/>
              </a:ext>
            </a:extLst>
          </p:cNvPr>
          <p:cNvSpPr txBox="1">
            <a:spLocks/>
          </p:cNvSpPr>
          <p:nvPr/>
        </p:nvSpPr>
        <p:spPr>
          <a:xfrm>
            <a:off x="6484544" y="2052319"/>
            <a:ext cx="3269056" cy="3352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ts val="480"/>
              </a:spcAft>
            </a:pPr>
            <a:r>
              <a:rPr lang="en-US" sz="1600" b="1" i="1" dirty="0">
                <a:solidFill>
                  <a:schemeClr val="bg1">
                    <a:lumMod val="85000"/>
                  </a:schemeClr>
                </a:solidFill>
                <a:latin typeface="nyt-cheltenham"/>
              </a:rPr>
              <a:t>NY Times, on Apr 9, 2022</a:t>
            </a:r>
          </a:p>
          <a:p>
            <a:pPr marL="274329" indent="-274329" algn="l" fontAlgn="base">
              <a:spcAft>
                <a:spcPts val="480"/>
              </a:spcAft>
              <a:buFont typeface="Arial" panose="020B0604020202020204" pitchFamily="34" charset="0"/>
              <a:buChar char="•"/>
            </a:pPr>
            <a:r>
              <a:rPr lang="en-US" sz="1600" b="1" i="1" dirty="0">
                <a:solidFill>
                  <a:schemeClr val="bg1">
                    <a:lumMod val="85000"/>
                  </a:schemeClr>
                </a:solidFill>
                <a:latin typeface="nyt-cheltenham"/>
              </a:rPr>
              <a:t>Emissions From Tropical Megacities Could Usher in ‘New Era of Air Pollution’</a:t>
            </a:r>
          </a:p>
          <a:p>
            <a:pPr marL="274329" indent="-274329" algn="l" fontAlgn="base">
              <a:spcAft>
                <a:spcPts val="480"/>
              </a:spcAft>
              <a:buFont typeface="Arial" panose="020B0604020202020204" pitchFamily="34" charset="0"/>
              <a:buChar char="•"/>
            </a:pPr>
            <a:r>
              <a:rPr lang="en-US" sz="1600" b="1" i="1" dirty="0">
                <a:solidFill>
                  <a:schemeClr val="bg1">
                    <a:lumMod val="85000"/>
                  </a:schemeClr>
                </a:solidFill>
                <a:latin typeface="nyt-cheltenham"/>
              </a:rPr>
              <a:t>What happens when Covid Becomes Endemic</a:t>
            </a:r>
          </a:p>
          <a:p>
            <a:pPr marL="274329" indent="-274329" algn="l" fontAlgn="base">
              <a:spcAft>
                <a:spcPts val="480"/>
              </a:spcAft>
              <a:buFont typeface="Arial" panose="020B0604020202020204" pitchFamily="34" charset="0"/>
              <a:buChar char="•"/>
            </a:pPr>
            <a:r>
              <a:rPr lang="en-US" sz="1600" b="1" i="1" dirty="0">
                <a:solidFill>
                  <a:schemeClr val="bg1">
                    <a:lumMod val="85000"/>
                  </a:schemeClr>
                </a:solidFill>
                <a:latin typeface="nyt-cheltenham"/>
              </a:rPr>
              <a:t>Ex-Banker Convicted in the Looting of Malaysia </a:t>
            </a:r>
          </a:p>
          <a:p>
            <a:pPr algn="l" fontAlgn="base">
              <a:spcAft>
                <a:spcPts val="480"/>
              </a:spcAft>
            </a:pPr>
            <a:r>
              <a:rPr lang="en-US" sz="1600" b="1" i="1" dirty="0">
                <a:solidFill>
                  <a:schemeClr val="bg1">
                    <a:lumMod val="85000"/>
                  </a:schemeClr>
                </a:solidFill>
                <a:latin typeface="nyt-cheltenham"/>
              </a:rPr>
              <a:t>Globalized crises </a:t>
            </a:r>
            <a:r>
              <a:rPr lang="en-US" sz="1600" dirty="0">
                <a:solidFill>
                  <a:schemeClr val="bg1">
                    <a:lumMod val="85000"/>
                  </a:schemeClr>
                </a:solidFill>
                <a:latin typeface="Arial" panose="020B0604020202020204" pitchFamily="34" charset="0"/>
                <a:cs typeface="Arial" panose="020B0604020202020204" pitchFamily="34" charset="0"/>
              </a:rPr>
              <a:t>- </a:t>
            </a:r>
            <a:r>
              <a:rPr lang="en-US" sz="1600" b="1" i="1" dirty="0">
                <a:solidFill>
                  <a:schemeClr val="bg1">
                    <a:lumMod val="85000"/>
                  </a:schemeClr>
                </a:solidFill>
                <a:latin typeface="nyt-cheltenham"/>
              </a:rPr>
              <a:t>breaking out everywhere </a:t>
            </a:r>
          </a:p>
          <a:p>
            <a:pPr marL="274329" indent="-274329" algn="l" fontAlgn="base">
              <a:spcAft>
                <a:spcPts val="480"/>
              </a:spcAft>
              <a:buFont typeface="Arial" panose="020B0604020202020204" pitchFamily="34" charset="0"/>
              <a:buChar char="•"/>
            </a:pPr>
            <a:r>
              <a:rPr lang="en-US" sz="1600" b="1" i="1" dirty="0">
                <a:solidFill>
                  <a:srgbClr val="0000FF"/>
                </a:solidFill>
                <a:latin typeface="nyt-cheltenham"/>
                <a:hlinkClick r:id="rId3">
                  <a:extLst>
                    <a:ext uri="{A12FA001-AC4F-418D-AE19-62706E023703}">
                      <ahyp:hlinkClr xmlns:ahyp="http://schemas.microsoft.com/office/drawing/2018/hyperlinkcolor" val="tx"/>
                    </a:ext>
                  </a:extLst>
                </a:hlinkClick>
              </a:rPr>
              <a:t>The Top 100 </a:t>
            </a:r>
            <a:r>
              <a:rPr lang="en-US" sz="1600" b="1" i="1" dirty="0">
                <a:solidFill>
                  <a:schemeClr val="bg1">
                    <a:lumMod val="85000"/>
                  </a:schemeClr>
                </a:solidFill>
                <a:latin typeface="nyt-cheltenham"/>
                <a:hlinkClick r:id="rId3">
                  <a:extLst>
                    <a:ext uri="{A12FA001-AC4F-418D-AE19-62706E023703}">
                      <ahyp:hlinkClr xmlns:ahyp="http://schemas.microsoft.com/office/drawing/2018/hyperlinkcolor" val="tx"/>
                    </a:ext>
                  </a:extLst>
                </a:hlinkClick>
              </a:rPr>
              <a:t>World Crises Growing With Growth </a:t>
            </a:r>
            <a:r>
              <a:rPr lang="en-US" sz="1600" b="1" i="1" dirty="0">
                <a:solidFill>
                  <a:schemeClr val="bg1">
                    <a:lumMod val="85000"/>
                  </a:schemeClr>
                </a:solidFill>
                <a:latin typeface="nyt-cheltenham"/>
              </a:rPr>
              <a:t> (100CrisesTable.pdf)</a:t>
            </a:r>
          </a:p>
        </p:txBody>
      </p:sp>
      <p:sp>
        <p:nvSpPr>
          <p:cNvPr id="13" name="Title 30">
            <a:extLst>
              <a:ext uri="{FF2B5EF4-FFF2-40B4-BE49-F238E27FC236}">
                <a16:creationId xmlns:a16="http://schemas.microsoft.com/office/drawing/2014/main" id="{FD2D7A5B-DB28-4662-956E-07AE19270D9B}"/>
              </a:ext>
            </a:extLst>
          </p:cNvPr>
          <p:cNvSpPr txBox="1">
            <a:spLocks/>
          </p:cNvSpPr>
          <p:nvPr/>
        </p:nvSpPr>
        <p:spPr>
          <a:xfrm>
            <a:off x="1674031" y="5913120"/>
            <a:ext cx="710086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40" dirty="0">
                <a:latin typeface="Calibri" panose="020F0502020204030204" pitchFamily="34" charset="0"/>
                <a:ea typeface="Calibri" panose="020F0502020204030204" pitchFamily="34" charset="0"/>
                <a:cs typeface="Times New Roman" panose="02020603050405020304" pitchFamily="18" charset="0"/>
              </a:rPr>
              <a:t>From Rising Pressures, Leaving no Space for Independence</a:t>
            </a:r>
            <a:endParaRPr lang="en-US" sz="224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203DAAC-2BDB-41A0-BB6E-1A78A55A2431}"/>
              </a:ext>
            </a:extLst>
          </p:cNvPr>
          <p:cNvPicPr>
            <a:picLocks noChangeAspect="1"/>
          </p:cNvPicPr>
          <p:nvPr/>
        </p:nvPicPr>
        <p:blipFill>
          <a:blip r:embed="rId4"/>
          <a:stretch>
            <a:fillRect/>
          </a:stretch>
        </p:blipFill>
        <p:spPr>
          <a:xfrm>
            <a:off x="0" y="1804126"/>
            <a:ext cx="6256096" cy="4124959"/>
          </a:xfrm>
          <a:prstGeom prst="rect">
            <a:avLst/>
          </a:prstGeom>
        </p:spPr>
      </p:pic>
      <p:sp>
        <p:nvSpPr>
          <p:cNvPr id="7" name="Rectangle 6">
            <a:extLst>
              <a:ext uri="{FF2B5EF4-FFF2-40B4-BE49-F238E27FC236}">
                <a16:creationId xmlns:a16="http://schemas.microsoft.com/office/drawing/2014/main" id="{6A3A5560-F643-5C87-BD38-08AABC353E3B}"/>
              </a:ext>
            </a:extLst>
          </p:cNvPr>
          <p:cNvSpPr/>
          <p:nvPr/>
        </p:nvSpPr>
        <p:spPr>
          <a:xfrm>
            <a:off x="170022" y="130253"/>
            <a:ext cx="9395289" cy="7046467"/>
          </a:xfrm>
          <a:prstGeom prst="rect">
            <a:avLst/>
          </a:prstGeom>
          <a:noFill/>
          <a:ln w="9525">
            <a:solidFill>
              <a:srgbClr val="FF6565">
                <a:alpha val="6588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7DE835C2-6773-EE41-D9CF-A17FD5B4FD8E}"/>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41</a:t>
            </a:fld>
            <a:endParaRPr lang="en-US" sz="1219" dirty="0"/>
          </a:p>
        </p:txBody>
      </p:sp>
      <p:sp>
        <p:nvSpPr>
          <p:cNvPr id="14" name="Title 30">
            <a:extLst>
              <a:ext uri="{FF2B5EF4-FFF2-40B4-BE49-F238E27FC236}">
                <a16:creationId xmlns:a16="http://schemas.microsoft.com/office/drawing/2014/main" id="{2A0AA828-B07F-6704-F8D9-86F92F17B6B3}"/>
              </a:ext>
            </a:extLst>
          </p:cNvPr>
          <p:cNvSpPr txBox="1">
            <a:spLocks/>
          </p:cNvSpPr>
          <p:nvPr/>
        </p:nvSpPr>
        <p:spPr>
          <a:xfrm>
            <a:off x="188289" y="349214"/>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Rather than as embedded in living environments</a:t>
            </a:r>
          </a:p>
        </p:txBody>
      </p:sp>
    </p:spTree>
    <p:extLst>
      <p:ext uri="{BB962C8B-B14F-4D97-AF65-F5344CB8AC3E}">
        <p14:creationId xmlns:p14="http://schemas.microsoft.com/office/powerpoint/2010/main" val="93589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0">
            <a:extLst>
              <a:ext uri="{FF2B5EF4-FFF2-40B4-BE49-F238E27FC236}">
                <a16:creationId xmlns:a16="http://schemas.microsoft.com/office/drawing/2014/main" id="{2A3A2DAC-D20F-49F9-9070-D921AC7C65FF}"/>
              </a:ext>
            </a:extLst>
          </p:cNvPr>
          <p:cNvSpPr txBox="1">
            <a:spLocks/>
          </p:cNvSpPr>
          <p:nvPr/>
        </p:nvSpPr>
        <p:spPr>
          <a:xfrm>
            <a:off x="609601" y="1158240"/>
            <a:ext cx="8473440" cy="452847"/>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60" dirty="0">
                <a:latin typeface="Times New Roman" panose="02020603050405020304" pitchFamily="18" charset="0"/>
                <a:cs typeface="Times New Roman" panose="02020603050405020304" pitchFamily="18" charset="0"/>
              </a:rPr>
              <a:t>Developing Diversity of Marine Life? </a:t>
            </a:r>
            <a:endParaRPr lang="en-US" sz="2240" dirty="0">
              <a:latin typeface="Times New Roman" panose="02020603050405020304" pitchFamily="18" charset="0"/>
              <a:cs typeface="Times New Roman" panose="02020603050405020304" pitchFamily="18" charset="0"/>
            </a:endParaRPr>
          </a:p>
        </p:txBody>
      </p:sp>
      <p:sp>
        <p:nvSpPr>
          <p:cNvPr id="11" name="Title 30">
            <a:extLst>
              <a:ext uri="{FF2B5EF4-FFF2-40B4-BE49-F238E27FC236}">
                <a16:creationId xmlns:a16="http://schemas.microsoft.com/office/drawing/2014/main" id="{C30CFBCE-5AB3-46E8-AF4A-6F91D01FC014}"/>
              </a:ext>
            </a:extLst>
          </p:cNvPr>
          <p:cNvSpPr txBox="1">
            <a:spLocks/>
          </p:cNvSpPr>
          <p:nvPr/>
        </p:nvSpPr>
        <p:spPr>
          <a:xfrm>
            <a:off x="5852160" y="2377440"/>
            <a:ext cx="3878656" cy="3352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ts val="480"/>
              </a:spcAft>
            </a:pPr>
            <a:r>
              <a:rPr lang="en-US" sz="1600" b="1" i="1" dirty="0">
                <a:solidFill>
                  <a:schemeClr val="bg1">
                    <a:lumMod val="85000"/>
                  </a:schemeClr>
                </a:solidFill>
                <a:latin typeface="nyt-cheltenham"/>
              </a:rPr>
              <a:t>NY Times, on Apr 9, 2022</a:t>
            </a:r>
          </a:p>
          <a:p>
            <a:pPr marL="274329" indent="-274329" algn="l" fontAlgn="base">
              <a:spcAft>
                <a:spcPts val="480"/>
              </a:spcAft>
              <a:buFont typeface="Arial" panose="020B0604020202020204" pitchFamily="34" charset="0"/>
              <a:buChar char="•"/>
            </a:pPr>
            <a:r>
              <a:rPr lang="en-US" sz="1600" b="1" i="1" dirty="0">
                <a:solidFill>
                  <a:schemeClr val="bg1">
                    <a:lumMod val="85000"/>
                  </a:schemeClr>
                </a:solidFill>
                <a:latin typeface="nyt-cheltenham"/>
              </a:rPr>
              <a:t>Emissions From Tropical Megacities Could Usher in ‘New Era of Air Pollution’</a:t>
            </a:r>
          </a:p>
          <a:p>
            <a:pPr marL="274329" indent="-274329" algn="l" fontAlgn="base">
              <a:spcAft>
                <a:spcPts val="480"/>
              </a:spcAft>
              <a:buFont typeface="Arial" panose="020B0604020202020204" pitchFamily="34" charset="0"/>
              <a:buChar char="•"/>
            </a:pPr>
            <a:r>
              <a:rPr lang="en-US" sz="1600" b="1" i="1" dirty="0">
                <a:solidFill>
                  <a:schemeClr val="bg1">
                    <a:lumMod val="85000"/>
                  </a:schemeClr>
                </a:solidFill>
                <a:latin typeface="nyt-cheltenham"/>
              </a:rPr>
              <a:t>What happens when Covid Becomes Endemic</a:t>
            </a:r>
          </a:p>
          <a:p>
            <a:pPr marL="274329" indent="-274329" algn="l" fontAlgn="base">
              <a:spcAft>
                <a:spcPts val="480"/>
              </a:spcAft>
              <a:buFont typeface="Arial" panose="020B0604020202020204" pitchFamily="34" charset="0"/>
              <a:buChar char="•"/>
            </a:pPr>
            <a:r>
              <a:rPr lang="en-US" sz="1600" b="1" i="1" dirty="0">
                <a:solidFill>
                  <a:schemeClr val="bg1">
                    <a:lumMod val="85000"/>
                  </a:schemeClr>
                </a:solidFill>
                <a:latin typeface="nyt-cheltenham"/>
              </a:rPr>
              <a:t>Ex-Banker Convicted in the Looting of Malaysia </a:t>
            </a:r>
          </a:p>
          <a:p>
            <a:pPr algn="l" fontAlgn="base">
              <a:spcAft>
                <a:spcPts val="480"/>
              </a:spcAft>
            </a:pPr>
            <a:r>
              <a:rPr lang="en-US" sz="1600" b="1" i="1" dirty="0">
                <a:solidFill>
                  <a:schemeClr val="bg1">
                    <a:lumMod val="85000"/>
                  </a:schemeClr>
                </a:solidFill>
                <a:latin typeface="nyt-cheltenham"/>
              </a:rPr>
              <a:t>Globalized crises </a:t>
            </a:r>
            <a:r>
              <a:rPr lang="en-US" sz="1600" dirty="0">
                <a:solidFill>
                  <a:schemeClr val="bg1">
                    <a:lumMod val="85000"/>
                  </a:schemeClr>
                </a:solidFill>
                <a:latin typeface="Arial" panose="020B0604020202020204" pitchFamily="34" charset="0"/>
                <a:cs typeface="Arial" panose="020B0604020202020204" pitchFamily="34" charset="0"/>
              </a:rPr>
              <a:t>- </a:t>
            </a:r>
            <a:r>
              <a:rPr lang="en-US" sz="1600" b="1" i="1" dirty="0">
                <a:solidFill>
                  <a:schemeClr val="bg1">
                    <a:lumMod val="85000"/>
                  </a:schemeClr>
                </a:solidFill>
                <a:latin typeface="nyt-cheltenham"/>
              </a:rPr>
              <a:t>breaking out everywhere </a:t>
            </a:r>
          </a:p>
          <a:p>
            <a:pPr marL="274329" indent="-274329" algn="l" fontAlgn="base">
              <a:spcAft>
                <a:spcPts val="480"/>
              </a:spcAft>
              <a:buFont typeface="Arial" panose="020B0604020202020204" pitchFamily="34" charset="0"/>
              <a:buChar char="•"/>
            </a:pPr>
            <a:r>
              <a:rPr lang="en-US" sz="1600" b="1" i="1" dirty="0">
                <a:solidFill>
                  <a:srgbClr val="0000FF"/>
                </a:solidFill>
                <a:latin typeface="nyt-cheltenham"/>
                <a:hlinkClick r:id="rId3">
                  <a:extLst>
                    <a:ext uri="{A12FA001-AC4F-418D-AE19-62706E023703}">
                      <ahyp:hlinkClr xmlns:ahyp="http://schemas.microsoft.com/office/drawing/2018/hyperlinkcolor" val="tx"/>
                    </a:ext>
                  </a:extLst>
                </a:hlinkClick>
              </a:rPr>
              <a:t>The Top 100 </a:t>
            </a:r>
            <a:r>
              <a:rPr lang="en-US" sz="1600" b="1" i="1" dirty="0">
                <a:solidFill>
                  <a:schemeClr val="bg1">
                    <a:lumMod val="85000"/>
                  </a:schemeClr>
                </a:solidFill>
                <a:latin typeface="nyt-cheltenham"/>
                <a:hlinkClick r:id="rId3">
                  <a:extLst>
                    <a:ext uri="{A12FA001-AC4F-418D-AE19-62706E023703}">
                      <ahyp:hlinkClr xmlns:ahyp="http://schemas.microsoft.com/office/drawing/2018/hyperlinkcolor" val="tx"/>
                    </a:ext>
                  </a:extLst>
                </a:hlinkClick>
              </a:rPr>
              <a:t>World Crises Growing With Growth </a:t>
            </a:r>
            <a:r>
              <a:rPr lang="en-US" sz="1600" b="1" i="1" dirty="0">
                <a:solidFill>
                  <a:schemeClr val="bg1">
                    <a:lumMod val="85000"/>
                  </a:schemeClr>
                </a:solidFill>
                <a:latin typeface="nyt-cheltenham"/>
              </a:rPr>
              <a:t> (100CrisesTable.pdf)</a:t>
            </a:r>
          </a:p>
        </p:txBody>
      </p:sp>
      <p:sp>
        <p:nvSpPr>
          <p:cNvPr id="13" name="Title 30">
            <a:extLst>
              <a:ext uri="{FF2B5EF4-FFF2-40B4-BE49-F238E27FC236}">
                <a16:creationId xmlns:a16="http://schemas.microsoft.com/office/drawing/2014/main" id="{FD2D7A5B-DB28-4662-956E-07AE19270D9B}"/>
              </a:ext>
            </a:extLst>
          </p:cNvPr>
          <p:cNvSpPr txBox="1">
            <a:spLocks/>
          </p:cNvSpPr>
          <p:nvPr/>
        </p:nvSpPr>
        <p:spPr>
          <a:xfrm>
            <a:off x="1674031" y="5913120"/>
            <a:ext cx="7100869"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40" dirty="0">
                <a:latin typeface="Calibri" panose="020F0502020204030204" pitchFamily="34" charset="0"/>
                <a:ea typeface="Calibri" panose="020F0502020204030204" pitchFamily="34" charset="0"/>
                <a:cs typeface="Times New Roman" panose="02020603050405020304" pitchFamily="18" charset="0"/>
              </a:rPr>
              <a:t>From Rising Pressures, Leaving no Space for Independence</a:t>
            </a:r>
            <a:endParaRPr lang="en-US" sz="224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4E1C79D-9498-4C82-B165-FDE6C263CF32}"/>
              </a:ext>
            </a:extLst>
          </p:cNvPr>
          <p:cNvPicPr>
            <a:picLocks noChangeAspect="1"/>
          </p:cNvPicPr>
          <p:nvPr/>
        </p:nvPicPr>
        <p:blipFill>
          <a:blip r:embed="rId4"/>
          <a:stretch>
            <a:fillRect/>
          </a:stretch>
        </p:blipFill>
        <p:spPr>
          <a:xfrm>
            <a:off x="-17856" y="1710150"/>
            <a:ext cx="5870016" cy="4103907"/>
          </a:xfrm>
          <a:prstGeom prst="rect">
            <a:avLst/>
          </a:prstGeom>
        </p:spPr>
      </p:pic>
      <p:sp>
        <p:nvSpPr>
          <p:cNvPr id="7" name="Rectangle 6">
            <a:extLst>
              <a:ext uri="{FF2B5EF4-FFF2-40B4-BE49-F238E27FC236}">
                <a16:creationId xmlns:a16="http://schemas.microsoft.com/office/drawing/2014/main" id="{558B5896-E0C6-4529-3F88-7861CA85320F}"/>
              </a:ext>
            </a:extLst>
          </p:cNvPr>
          <p:cNvSpPr/>
          <p:nvPr/>
        </p:nvSpPr>
        <p:spPr>
          <a:xfrm>
            <a:off x="170022" y="130253"/>
            <a:ext cx="9395289" cy="7046467"/>
          </a:xfrm>
          <a:prstGeom prst="rect">
            <a:avLst/>
          </a:prstGeom>
          <a:noFill/>
          <a:ln w="9525">
            <a:solidFill>
              <a:srgbClr val="FF6565">
                <a:alpha val="6588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A98E45F5-1E04-ECC7-C79C-9D563E9D390F}"/>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42</a:t>
            </a:fld>
            <a:endParaRPr lang="en-US" sz="1219" dirty="0"/>
          </a:p>
        </p:txBody>
      </p:sp>
      <p:sp>
        <p:nvSpPr>
          <p:cNvPr id="14" name="Title 30">
            <a:extLst>
              <a:ext uri="{FF2B5EF4-FFF2-40B4-BE49-F238E27FC236}">
                <a16:creationId xmlns:a16="http://schemas.microsoft.com/office/drawing/2014/main" id="{FECE77A5-AD8D-4402-614B-C8D0D53AB9A7}"/>
              </a:ext>
            </a:extLst>
          </p:cNvPr>
          <p:cNvSpPr txBox="1">
            <a:spLocks/>
          </p:cNvSpPr>
          <p:nvPr/>
        </p:nvSpPr>
        <p:spPr>
          <a:xfrm>
            <a:off x="188289" y="349214"/>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Arial" panose="020B0604020202020204" pitchFamily="34" charset="0"/>
                <a:cs typeface="Arial" panose="020B0604020202020204" pitchFamily="34" charset="0"/>
              </a:rPr>
              <a:t>Rather than as embedded in living environments</a:t>
            </a:r>
          </a:p>
        </p:txBody>
      </p:sp>
    </p:spTree>
    <p:extLst>
      <p:ext uri="{BB962C8B-B14F-4D97-AF65-F5344CB8AC3E}">
        <p14:creationId xmlns:p14="http://schemas.microsoft.com/office/powerpoint/2010/main" val="4288571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1308271" y="2377440"/>
            <a:ext cx="7184201"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240" dirty="0">
                <a:latin typeface="Times New Roman" panose="02020603050405020304" pitchFamily="18" charset="0"/>
                <a:ea typeface="Calibri" panose="020F0502020204030204" pitchFamily="34" charset="0"/>
                <a:cs typeface="Times New Roman" panose="02020603050405020304" pitchFamily="18" charset="0"/>
              </a:rPr>
              <a:t>Holistic Natural Systems, Design &amp; Steering </a:t>
            </a:r>
          </a:p>
        </p:txBody>
      </p:sp>
      <p:sp>
        <p:nvSpPr>
          <p:cNvPr id="12" name="Title 30">
            <a:extLst>
              <a:ext uri="{FF2B5EF4-FFF2-40B4-BE49-F238E27FC236}">
                <a16:creationId xmlns:a16="http://schemas.microsoft.com/office/drawing/2014/main" id="{9A052C8C-305E-4D28-8C11-0CF01DD4F2E8}"/>
              </a:ext>
            </a:extLst>
          </p:cNvPr>
          <p:cNvSpPr txBox="1">
            <a:spLocks/>
          </p:cNvSpPr>
          <p:nvPr/>
        </p:nvSpPr>
        <p:spPr>
          <a:xfrm>
            <a:off x="2219655" y="5634858"/>
            <a:ext cx="5680049" cy="32152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80" dirty="0">
                <a:latin typeface="Arial" panose="020B0604020202020204" pitchFamily="34" charset="0"/>
                <a:cs typeface="Arial" panose="020B0604020202020204" pitchFamily="34" charset="0"/>
                <a:hlinkClick r:id="rId3"/>
              </a:rPr>
              <a:t>sy@synapse9.com</a:t>
            </a:r>
            <a:r>
              <a:rPr lang="en-US" sz="1280" dirty="0">
                <a:latin typeface="Arial" panose="020B0604020202020204" pitchFamily="34" charset="0"/>
                <a:cs typeface="Arial" panose="020B0604020202020204" pitchFamily="34" charset="0"/>
              </a:rPr>
              <a:t>        </a:t>
            </a:r>
            <a:r>
              <a:rPr lang="en-US" sz="1280" dirty="0">
                <a:latin typeface="Arial" panose="020B0604020202020204" pitchFamily="34" charset="0"/>
                <a:cs typeface="Arial" panose="020B0604020202020204" pitchFamily="34" charset="0"/>
                <a:hlinkClick r:id="rId4"/>
              </a:rPr>
              <a:t>http://synapse9.com/signals</a:t>
            </a:r>
            <a:r>
              <a:rPr lang="en-US" sz="1280" dirty="0">
                <a:latin typeface="Arial" panose="020B0604020202020204" pitchFamily="34" charset="0"/>
                <a:cs typeface="Arial" panose="020B0604020202020204" pitchFamily="34" charset="0"/>
              </a:rPr>
              <a:t> </a:t>
            </a:r>
          </a:p>
        </p:txBody>
      </p:sp>
      <p:sp>
        <p:nvSpPr>
          <p:cNvPr id="13" name="Rectangle 12">
            <a:extLst>
              <a:ext uri="{FF2B5EF4-FFF2-40B4-BE49-F238E27FC236}">
                <a16:creationId xmlns:a16="http://schemas.microsoft.com/office/drawing/2014/main" id="{8C0D7D3F-EFAB-FFC9-EB7C-A9A72C6A3DF7}"/>
              </a:ext>
            </a:extLst>
          </p:cNvPr>
          <p:cNvSpPr/>
          <p:nvPr/>
        </p:nvSpPr>
        <p:spPr>
          <a:xfrm>
            <a:off x="170022" y="130253"/>
            <a:ext cx="9395289" cy="7046467"/>
          </a:xfrm>
          <a:prstGeom prst="rect">
            <a:avLst/>
          </a:prstGeom>
          <a:noFill/>
          <a:ln w="9525">
            <a:solidFill>
              <a:srgbClr val="FF6565">
                <a:alpha val="6588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
            <a:extLst>
              <a:ext uri="{FF2B5EF4-FFF2-40B4-BE49-F238E27FC236}">
                <a16:creationId xmlns:a16="http://schemas.microsoft.com/office/drawing/2014/main" id="{F8D6CCA4-3860-6A9A-40C8-04BCF17CDF50}"/>
              </a:ext>
            </a:extLst>
          </p:cNvPr>
          <p:cNvSpPr txBox="1">
            <a:spLocks/>
          </p:cNvSpPr>
          <p:nvPr/>
        </p:nvSpPr>
        <p:spPr>
          <a:xfrm>
            <a:off x="9245997" y="130253"/>
            <a:ext cx="319314" cy="257127"/>
          </a:xfrm>
          <a:prstGeom prst="rect">
            <a:avLst/>
          </a:prstGeom>
        </p:spPr>
        <p:txBody>
          <a:bodyPr vert="horz" lIns="0"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43</a:t>
            </a:fld>
            <a:endParaRPr lang="en-US" sz="1219" dirty="0"/>
          </a:p>
        </p:txBody>
      </p:sp>
      <p:sp>
        <p:nvSpPr>
          <p:cNvPr id="19" name="Title 1">
            <a:extLst>
              <a:ext uri="{FF2B5EF4-FFF2-40B4-BE49-F238E27FC236}">
                <a16:creationId xmlns:a16="http://schemas.microsoft.com/office/drawing/2014/main" id="{EE680945-E0EB-E482-1D04-258DE3B79A16}"/>
              </a:ext>
            </a:extLst>
          </p:cNvPr>
          <p:cNvSpPr txBox="1">
            <a:spLocks/>
          </p:cNvSpPr>
          <p:nvPr/>
        </p:nvSpPr>
        <p:spPr>
          <a:xfrm>
            <a:off x="0" y="6823075"/>
            <a:ext cx="9753600" cy="492125"/>
          </a:xfrm>
          <a:prstGeom prst="rect">
            <a:avLst/>
          </a:prstGeom>
          <a:solidFill>
            <a:schemeClr val="bg1">
              <a:lumMod val="95000"/>
            </a:schemeClr>
          </a:solidFill>
        </p:spPr>
        <p:txBody>
          <a:bodyPr vert="horz" lIns="73152" tIns="36576" rIns="73152" bIns="3657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4806950" algn="ctr"/>
              </a:tabLst>
            </a:pPr>
            <a:r>
              <a:rPr lang="en-US" sz="1600" dirty="0"/>
              <a:t>    </a:t>
            </a:r>
            <a:r>
              <a:rPr lang="en-US" sz="1700" dirty="0"/>
              <a:t>Jessie Henshaw   	Natural Systems Design Science</a:t>
            </a:r>
          </a:p>
          <a:p>
            <a:pPr algn="l"/>
            <a:r>
              <a:rPr lang="en-US" sz="600" dirty="0">
                <a:solidFill>
                  <a:schemeClr val="bg1">
                    <a:lumMod val="65000"/>
                  </a:schemeClr>
                </a:solidFill>
              </a:rPr>
              <a:t> </a:t>
            </a:r>
          </a:p>
        </p:txBody>
      </p:sp>
      <p:pic>
        <p:nvPicPr>
          <p:cNvPr id="20" name="Picture 19">
            <a:extLst>
              <a:ext uri="{FF2B5EF4-FFF2-40B4-BE49-F238E27FC236}">
                <a16:creationId xmlns:a16="http://schemas.microsoft.com/office/drawing/2014/main" id="{714538EE-89B1-07B7-FBB6-6ACDE7B0D9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8167" y="6868231"/>
            <a:ext cx="696834" cy="315867"/>
          </a:xfrm>
          <a:prstGeom prst="rect">
            <a:avLst/>
          </a:prstGeom>
        </p:spPr>
      </p:pic>
    </p:spTree>
    <p:extLst>
      <p:ext uri="{BB962C8B-B14F-4D97-AF65-F5344CB8AC3E}">
        <p14:creationId xmlns:p14="http://schemas.microsoft.com/office/powerpoint/2010/main" val="2765139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0"/>
            <a:ext cx="6746240" cy="406400"/>
          </a:xfrm>
          <a:prstGeom prst="rect">
            <a:avLst/>
          </a:prstGeom>
        </p:spPr>
        <p:txBody>
          <a:bodyPr vert="horz" lIns="97536" tIns="48768" rIns="97536" bIns="48768"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33" b="1" dirty="0">
                <a:solidFill>
                  <a:schemeClr val="bg1">
                    <a:lumMod val="75000"/>
                  </a:schemeClr>
                </a:solidFill>
              </a:rPr>
              <a:t>HDS New science for Individual Systems</a:t>
            </a:r>
            <a:endParaRPr lang="en-US" sz="2133" dirty="0">
              <a:solidFill>
                <a:schemeClr val="bg1">
                  <a:lumMod val="75000"/>
                </a:schemeClr>
              </a:solidFill>
            </a:endParaRPr>
          </a:p>
        </p:txBody>
      </p:sp>
      <p:sp>
        <p:nvSpPr>
          <p:cNvPr id="9" name="Slide Number Placeholder 3"/>
          <p:cNvSpPr>
            <a:spLocks noGrp="1"/>
          </p:cNvSpPr>
          <p:nvPr>
            <p:ph type="sldNum" sz="quarter" idx="12"/>
          </p:nvPr>
        </p:nvSpPr>
        <p:spPr>
          <a:xfrm>
            <a:off x="9347201" y="0"/>
            <a:ext cx="425844" cy="487680"/>
          </a:xfrm>
        </p:spPr>
        <p:txBody>
          <a:bodyPr/>
          <a:lstStyle/>
          <a:p>
            <a:pPr>
              <a:defRPr/>
            </a:pPr>
            <a:r>
              <a:rPr lang="en-US" sz="1707" dirty="0"/>
              <a:t>5</a:t>
            </a:r>
          </a:p>
        </p:txBody>
      </p:sp>
      <p:sp>
        <p:nvSpPr>
          <p:cNvPr id="21" name="Title 30">
            <a:extLst>
              <a:ext uri="{FF2B5EF4-FFF2-40B4-BE49-F238E27FC236}">
                <a16:creationId xmlns:a16="http://schemas.microsoft.com/office/drawing/2014/main" id="{6F54DF1C-09A4-4890-AF0C-53AC1DD81AD5}"/>
              </a:ext>
            </a:extLst>
          </p:cNvPr>
          <p:cNvSpPr txBox="1">
            <a:spLocks/>
          </p:cNvSpPr>
          <p:nvPr/>
        </p:nvSpPr>
        <p:spPr>
          <a:xfrm>
            <a:off x="1625600" y="650240"/>
            <a:ext cx="6746240"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62" indent="-365762">
              <a:buFont typeface="Arial" panose="020B0604020202020204" pitchFamily="34" charset="0"/>
              <a:buChar char="•"/>
            </a:pPr>
            <a:r>
              <a:rPr lang="en-US" sz="2987" dirty="0">
                <a:latin typeface="Arial" panose="020B0604020202020204" pitchFamily="34" charset="0"/>
                <a:cs typeface="Arial" panose="020B0604020202020204" pitchFamily="34" charset="0"/>
              </a:rPr>
              <a:t>Natural growth designs things whole </a:t>
            </a:r>
          </a:p>
        </p:txBody>
      </p:sp>
      <p:sp>
        <p:nvSpPr>
          <p:cNvPr id="24" name="Title 30">
            <a:extLst>
              <a:ext uri="{FF2B5EF4-FFF2-40B4-BE49-F238E27FC236}">
                <a16:creationId xmlns:a16="http://schemas.microsoft.com/office/drawing/2014/main" id="{CAB044A2-2769-4627-A296-16956CB3C88A}"/>
              </a:ext>
            </a:extLst>
          </p:cNvPr>
          <p:cNvSpPr txBox="1">
            <a:spLocks/>
          </p:cNvSpPr>
          <p:nvPr/>
        </p:nvSpPr>
        <p:spPr>
          <a:xfrm>
            <a:off x="167619" y="2280431"/>
            <a:ext cx="9393715" cy="549118"/>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62" indent="-365762" algn="l">
              <a:lnSpc>
                <a:spcPct val="105000"/>
              </a:lnSpc>
              <a:spcBef>
                <a:spcPts val="427"/>
              </a:spcBef>
              <a:spcAft>
                <a:spcPts val="960"/>
              </a:spcAft>
              <a:buFont typeface="Arial" panose="020B0604020202020204" pitchFamily="34" charset="0"/>
              <a:buChar char="•"/>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Growth is accumulative design, adapting replications of the initial seed pattern to remain whole – biological cell, energy process, organization spark, first crystal </a:t>
            </a:r>
          </a:p>
          <a:p>
            <a:pPr marL="365762" indent="-365762" algn="l">
              <a:lnSpc>
                <a:spcPct val="105000"/>
              </a:lnSpc>
              <a:spcBef>
                <a:spcPts val="427"/>
              </a:spcBef>
              <a:spcAft>
                <a:spcPts val="960"/>
              </a:spcAft>
              <a:buFont typeface="Arial" panose="020B0604020202020204" pitchFamily="34" charset="0"/>
              <a:buChar char="•"/>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Development is from simple to complex, an exploratory process of fitting parts for their emergent properties, making frameworks to fill in and perfect. </a:t>
            </a:r>
          </a:p>
          <a:p>
            <a:pPr marL="365762" indent="-365762" algn="l">
              <a:lnSpc>
                <a:spcPct val="105000"/>
              </a:lnSpc>
              <a:spcBef>
                <a:spcPts val="427"/>
              </a:spcBef>
              <a:spcAft>
                <a:spcPts val="960"/>
              </a:spcAft>
              <a:buFont typeface="Arial" panose="020B0604020202020204" pitchFamily="34" charset="0"/>
              <a:buChar char="•"/>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A successful growth the path is one of increasing scale and organization for new environments – then limiting scale and adaptation for a climax environment.</a:t>
            </a:r>
          </a:p>
          <a:p>
            <a:pPr marL="365762" indent="-365762" algn="l">
              <a:lnSpc>
                <a:spcPct val="105000"/>
              </a:lnSpc>
              <a:spcBef>
                <a:spcPts val="427"/>
              </a:spcBef>
              <a:spcAft>
                <a:spcPts val="960"/>
              </a:spcAft>
              <a:buFont typeface="Arial" panose="020B0604020202020204" pitchFamily="34" charset="0"/>
              <a:buChar char="•"/>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The main pattern is the “egg-nest-world” –  living systems &amp; cultures,</a:t>
            </a:r>
            <a:br>
              <a:rPr lang="en-US" sz="2133" dirty="0">
                <a:latin typeface="Calibri" panose="020F0502020204030204" pitchFamily="34" charset="0"/>
                <a:ea typeface="Calibri" panose="020F0502020204030204" pitchFamily="34" charset="0"/>
                <a:cs typeface="Times New Roman" panose="02020603050405020304" pitchFamily="18" charset="0"/>
              </a:rPr>
            </a:br>
            <a:r>
              <a:rPr lang="en-US" sz="2133" dirty="0">
                <a:latin typeface="Calibri" panose="020F0502020204030204" pitchFamily="34" charset="0"/>
                <a:ea typeface="Calibri" panose="020F0502020204030204" pitchFamily="34" charset="0"/>
                <a:cs typeface="Times New Roman" panose="02020603050405020304" pitchFamily="18" charset="0"/>
              </a:rPr>
              <a:t>technologies &amp; religions, all held together by the emergent properties of their designs</a:t>
            </a:r>
          </a:p>
          <a:p>
            <a:pPr marL="365762" indent="-365762" algn="l">
              <a:lnSpc>
                <a:spcPct val="105000"/>
              </a:lnSpc>
              <a:spcBef>
                <a:spcPts val="427"/>
              </a:spcBef>
              <a:spcAft>
                <a:spcPts val="427"/>
              </a:spcAft>
              <a:buFont typeface="Arial" panose="020B0604020202020204" pitchFamily="34" charset="0"/>
              <a:buChar char="•"/>
              <a:tabLst>
                <a:tab pos="1463049" algn="l"/>
                <a:tab pos="6457058" algn="r"/>
              </a:tabLst>
            </a:pPr>
            <a:endParaRPr lang="en-US" sz="2133" dirty="0">
              <a:latin typeface="Calibri" panose="020F0502020204030204" pitchFamily="34" charset="0"/>
              <a:ea typeface="Calibri" panose="020F0502020204030204" pitchFamily="34" charset="0"/>
              <a:cs typeface="Times New Roman" panose="02020603050405020304" pitchFamily="18" charset="0"/>
            </a:endParaRPr>
          </a:p>
          <a:p>
            <a:pPr marL="365762" indent="-365762" algn="l">
              <a:lnSpc>
                <a:spcPct val="105000"/>
              </a:lnSpc>
              <a:spcBef>
                <a:spcPts val="427"/>
              </a:spcBef>
              <a:spcAft>
                <a:spcPts val="427"/>
              </a:spcAft>
              <a:buFont typeface="Arial" panose="020B0604020202020204" pitchFamily="34" charset="0"/>
              <a:buChar char="•"/>
              <a:tabLst>
                <a:tab pos="1463049" algn="l"/>
                <a:tab pos="6457058" algn="r"/>
              </a:tabLst>
            </a:pPr>
            <a:endParaRPr lang="en-US" sz="256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DBEE7A7A-D73D-476C-9F68-73A7620F22CF}"/>
              </a:ext>
            </a:extLst>
          </p:cNvPr>
          <p:cNvPicPr>
            <a:picLocks noChangeAspect="1"/>
          </p:cNvPicPr>
          <p:nvPr/>
        </p:nvPicPr>
        <p:blipFill>
          <a:blip r:embed="rId3"/>
          <a:stretch>
            <a:fillRect/>
          </a:stretch>
        </p:blipFill>
        <p:spPr>
          <a:xfrm>
            <a:off x="7152641" y="975361"/>
            <a:ext cx="2763135" cy="1257669"/>
          </a:xfrm>
          <a:prstGeom prst="rect">
            <a:avLst/>
          </a:prstGeom>
        </p:spPr>
      </p:pic>
      <p:sp>
        <p:nvSpPr>
          <p:cNvPr id="11" name="Title 30">
            <a:extLst>
              <a:ext uri="{FF2B5EF4-FFF2-40B4-BE49-F238E27FC236}">
                <a16:creationId xmlns:a16="http://schemas.microsoft.com/office/drawing/2014/main" id="{593B4266-6099-46FA-93FF-BAD96282472B}"/>
              </a:ext>
            </a:extLst>
          </p:cNvPr>
          <p:cNvSpPr txBox="1">
            <a:spLocks/>
          </p:cNvSpPr>
          <p:nvPr/>
        </p:nvSpPr>
        <p:spPr>
          <a:xfrm>
            <a:off x="155815" y="6583680"/>
            <a:ext cx="9393715"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87" dirty="0">
                <a:latin typeface="Calibri" panose="020F0502020204030204" pitchFamily="34" charset="0"/>
                <a:ea typeface="Calibri" panose="020F0502020204030204" pitchFamily="34" charset="0"/>
                <a:cs typeface="Times New Roman" panose="02020603050405020304" pitchFamily="18" charset="0"/>
              </a:rPr>
              <a:t>Guided by perfection: an implicit teleology of design?</a:t>
            </a:r>
            <a:endParaRPr lang="en-US" sz="298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644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0"/>
            <a:ext cx="6746240" cy="406400"/>
          </a:xfrm>
          <a:prstGeom prst="rect">
            <a:avLst/>
          </a:prstGeom>
        </p:spPr>
        <p:txBody>
          <a:bodyPr vert="horz" lIns="97536" tIns="48768" rIns="97536" bIns="48768"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33" b="1" dirty="0">
                <a:solidFill>
                  <a:schemeClr val="bg1">
                    <a:lumMod val="75000"/>
                  </a:schemeClr>
                </a:solidFill>
              </a:rPr>
              <a:t>HDS New science for Individual Systems</a:t>
            </a:r>
            <a:endParaRPr lang="en-US" sz="2133" dirty="0">
              <a:solidFill>
                <a:schemeClr val="bg1">
                  <a:lumMod val="75000"/>
                </a:schemeClr>
              </a:solidFill>
            </a:endParaRPr>
          </a:p>
        </p:txBody>
      </p:sp>
      <p:sp>
        <p:nvSpPr>
          <p:cNvPr id="9" name="Slide Number Placeholder 3"/>
          <p:cNvSpPr>
            <a:spLocks noGrp="1"/>
          </p:cNvSpPr>
          <p:nvPr>
            <p:ph type="sldNum" sz="quarter" idx="12"/>
          </p:nvPr>
        </p:nvSpPr>
        <p:spPr>
          <a:xfrm>
            <a:off x="9347201" y="0"/>
            <a:ext cx="425844" cy="487680"/>
          </a:xfrm>
        </p:spPr>
        <p:txBody>
          <a:bodyPr/>
          <a:lstStyle/>
          <a:p>
            <a:pPr>
              <a:defRPr/>
            </a:pPr>
            <a:r>
              <a:rPr lang="en-US" sz="1707" dirty="0"/>
              <a:t>11</a:t>
            </a:r>
          </a:p>
        </p:txBody>
      </p:sp>
      <p:sp>
        <p:nvSpPr>
          <p:cNvPr id="21" name="Title 30">
            <a:extLst>
              <a:ext uri="{FF2B5EF4-FFF2-40B4-BE49-F238E27FC236}">
                <a16:creationId xmlns:a16="http://schemas.microsoft.com/office/drawing/2014/main" id="{6F54DF1C-09A4-4890-AF0C-53AC1DD81AD5}"/>
              </a:ext>
            </a:extLst>
          </p:cNvPr>
          <p:cNvSpPr txBox="1">
            <a:spLocks/>
          </p:cNvSpPr>
          <p:nvPr/>
        </p:nvSpPr>
        <p:spPr>
          <a:xfrm>
            <a:off x="118760" y="499292"/>
            <a:ext cx="9578934"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87" dirty="0">
                <a:latin typeface="Arial" panose="020B0604020202020204" pitchFamily="34" charset="0"/>
                <a:cs typeface="Arial" panose="020B0604020202020204" pitchFamily="34" charset="0"/>
              </a:rPr>
              <a:t>The Shapes Holding Things Together</a:t>
            </a:r>
          </a:p>
        </p:txBody>
      </p:sp>
      <p:sp>
        <p:nvSpPr>
          <p:cNvPr id="13" name="Title 30">
            <a:extLst>
              <a:ext uri="{FF2B5EF4-FFF2-40B4-BE49-F238E27FC236}">
                <a16:creationId xmlns:a16="http://schemas.microsoft.com/office/drawing/2014/main" id="{026E0EA0-1EB9-4799-A600-9467C382E142}"/>
              </a:ext>
            </a:extLst>
          </p:cNvPr>
          <p:cNvSpPr txBox="1">
            <a:spLocks/>
          </p:cNvSpPr>
          <p:nvPr/>
        </p:nvSpPr>
        <p:spPr>
          <a:xfrm>
            <a:off x="3853622" y="1813636"/>
            <a:ext cx="5785237" cy="463296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640"/>
              </a:spcAft>
            </a:pPr>
            <a:endParaRPr lang="en-US" sz="2133" dirty="0">
              <a:latin typeface="+mn-lt"/>
              <a:cs typeface="Arial" panose="020B0604020202020204" pitchFamily="34" charset="0"/>
            </a:endParaRPr>
          </a:p>
          <a:p>
            <a:pPr marL="365771" indent="-365771" algn="l">
              <a:spcAft>
                <a:spcPts val="640"/>
              </a:spcAft>
              <a:buFont typeface="Arial" panose="020B0604020202020204" pitchFamily="34" charset="0"/>
              <a:buChar char="•"/>
            </a:pPr>
            <a:r>
              <a:rPr lang="en-US" sz="2133" dirty="0">
                <a:latin typeface="+mn-lt"/>
                <a:cs typeface="Arial" panose="020B0604020202020204" pitchFamily="34" charset="0"/>
              </a:rPr>
              <a:t>Homes as lively centers, connecting with push and pull relationships seeking integrity</a:t>
            </a:r>
          </a:p>
          <a:p>
            <a:pPr marL="365771" indent="-365771" algn="l">
              <a:spcAft>
                <a:spcPts val="640"/>
              </a:spcAft>
              <a:buFont typeface="Arial" panose="020B0604020202020204" pitchFamily="34" charset="0"/>
              <a:buChar char="•"/>
            </a:pPr>
            <a:r>
              <a:rPr lang="en-US" sz="2133" dirty="0">
                <a:latin typeface="+mn-lt"/>
                <a:cs typeface="Arial" panose="020B0604020202020204" pitchFamily="34" charset="0"/>
              </a:rPr>
              <a:t>Exploration and the stabilization of reliable roles</a:t>
            </a:r>
          </a:p>
          <a:p>
            <a:pPr marL="365771" indent="-365771" algn="l">
              <a:spcAft>
                <a:spcPts val="640"/>
              </a:spcAft>
              <a:buFont typeface="Arial" panose="020B0604020202020204" pitchFamily="34" charset="0"/>
              <a:buChar char="•"/>
            </a:pPr>
            <a:r>
              <a:rPr lang="en-US" sz="2133" dirty="0">
                <a:latin typeface="+mn-lt"/>
                <a:cs typeface="Arial" panose="020B0604020202020204" pitchFamily="34" charset="0"/>
              </a:rPr>
              <a:t>Emerging local and whole system designs as innovations develop, mature and find their roles.</a:t>
            </a:r>
          </a:p>
          <a:p>
            <a:pPr marL="365771" indent="-365771" algn="l">
              <a:spcAft>
                <a:spcPts val="640"/>
              </a:spcAft>
              <a:buFont typeface="Arial" panose="020B0604020202020204" pitchFamily="34" charset="0"/>
              <a:buChar char="•"/>
            </a:pPr>
            <a:r>
              <a:rPr lang="en-US" sz="2133" dirty="0">
                <a:latin typeface="Calibri" panose="020F0502020204030204" pitchFamily="34" charset="0"/>
                <a:ea typeface="Calibri" panose="020F0502020204030204" pitchFamily="34" charset="0"/>
                <a:cs typeface="Times New Roman" panose="02020603050405020304" pitchFamily="18" charset="0"/>
              </a:rPr>
              <a:t>Development guided by the implicit teleology of  perfecting designs</a:t>
            </a:r>
            <a:endParaRPr lang="en-US" sz="2133" dirty="0">
              <a:latin typeface="+mn-lt"/>
              <a:cs typeface="Arial" panose="020B0604020202020204" pitchFamily="34" charset="0"/>
            </a:endParaRPr>
          </a:p>
        </p:txBody>
      </p:sp>
      <p:pic>
        <p:nvPicPr>
          <p:cNvPr id="14" name="Picture 13">
            <a:extLst>
              <a:ext uri="{FF2B5EF4-FFF2-40B4-BE49-F238E27FC236}">
                <a16:creationId xmlns:a16="http://schemas.microsoft.com/office/drawing/2014/main" id="{04D5A529-C62C-4283-9D0B-FA778D7DD21D}"/>
              </a:ext>
            </a:extLst>
          </p:cNvPr>
          <p:cNvPicPr>
            <a:picLocks noChangeAspect="1"/>
          </p:cNvPicPr>
          <p:nvPr/>
        </p:nvPicPr>
        <p:blipFill>
          <a:blip r:embed="rId3"/>
          <a:stretch>
            <a:fillRect/>
          </a:stretch>
        </p:blipFill>
        <p:spPr>
          <a:xfrm rot="5400000">
            <a:off x="-117500" y="2418817"/>
            <a:ext cx="4239668" cy="3029307"/>
          </a:xfrm>
          <a:prstGeom prst="rect">
            <a:avLst/>
          </a:prstGeom>
        </p:spPr>
      </p:pic>
      <p:sp>
        <p:nvSpPr>
          <p:cNvPr id="25" name="Title 30">
            <a:extLst>
              <a:ext uri="{FF2B5EF4-FFF2-40B4-BE49-F238E27FC236}">
                <a16:creationId xmlns:a16="http://schemas.microsoft.com/office/drawing/2014/main" id="{A8712C95-7CE2-4018-B0D1-790D9BC55DDD}"/>
              </a:ext>
            </a:extLst>
          </p:cNvPr>
          <p:cNvSpPr txBox="1">
            <a:spLocks/>
          </p:cNvSpPr>
          <p:nvPr/>
        </p:nvSpPr>
        <p:spPr>
          <a:xfrm>
            <a:off x="118760" y="6583680"/>
            <a:ext cx="9467825"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87" dirty="0">
                <a:latin typeface="Calibri" panose="020F0502020204030204" pitchFamily="34" charset="0"/>
                <a:ea typeface="Calibri" panose="020F0502020204030204" pitchFamily="34" charset="0"/>
                <a:cs typeface="Times New Roman" panose="02020603050405020304" pitchFamily="18" charset="0"/>
              </a:rPr>
              <a:t>Exploratory Connection Leaving  Space for Independence</a:t>
            </a:r>
            <a:endParaRPr lang="en-US" sz="298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180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0"/>
            <a:ext cx="6746240" cy="406400"/>
          </a:xfrm>
          <a:prstGeom prst="rect">
            <a:avLst/>
          </a:prstGeom>
        </p:spPr>
        <p:txBody>
          <a:bodyPr vert="horz" lIns="97536" tIns="48768" rIns="97536" bIns="48768"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33" b="1" dirty="0">
                <a:solidFill>
                  <a:schemeClr val="bg1">
                    <a:lumMod val="75000"/>
                  </a:schemeClr>
                </a:solidFill>
              </a:rPr>
              <a:t>HDS New science for Individual Systems</a:t>
            </a:r>
            <a:endParaRPr lang="en-US" sz="2133" dirty="0">
              <a:solidFill>
                <a:schemeClr val="bg1">
                  <a:lumMod val="75000"/>
                </a:schemeClr>
              </a:solidFill>
            </a:endParaRPr>
          </a:p>
        </p:txBody>
      </p:sp>
      <p:sp>
        <p:nvSpPr>
          <p:cNvPr id="9" name="Slide Number Placeholder 3"/>
          <p:cNvSpPr>
            <a:spLocks noGrp="1"/>
          </p:cNvSpPr>
          <p:nvPr>
            <p:ph type="sldNum" sz="quarter" idx="12"/>
          </p:nvPr>
        </p:nvSpPr>
        <p:spPr>
          <a:xfrm>
            <a:off x="9347201" y="0"/>
            <a:ext cx="425844" cy="487680"/>
          </a:xfrm>
        </p:spPr>
        <p:txBody>
          <a:bodyPr/>
          <a:lstStyle/>
          <a:p>
            <a:pPr>
              <a:defRPr/>
            </a:pPr>
            <a:r>
              <a:rPr lang="en-US" sz="1707" dirty="0"/>
              <a:t>12</a:t>
            </a:r>
          </a:p>
        </p:txBody>
      </p:sp>
      <p:sp>
        <p:nvSpPr>
          <p:cNvPr id="21" name="Title 30">
            <a:extLst>
              <a:ext uri="{FF2B5EF4-FFF2-40B4-BE49-F238E27FC236}">
                <a16:creationId xmlns:a16="http://schemas.microsoft.com/office/drawing/2014/main" id="{6F54DF1C-09A4-4890-AF0C-53AC1DD81AD5}"/>
              </a:ext>
            </a:extLst>
          </p:cNvPr>
          <p:cNvSpPr txBox="1">
            <a:spLocks/>
          </p:cNvSpPr>
          <p:nvPr/>
        </p:nvSpPr>
        <p:spPr>
          <a:xfrm>
            <a:off x="118760" y="499292"/>
            <a:ext cx="9578934"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87" dirty="0">
                <a:latin typeface="Arial" panose="020B0604020202020204" pitchFamily="34" charset="0"/>
                <a:cs typeface="Arial" panose="020B0604020202020204" pitchFamily="34" charset="0"/>
              </a:rPr>
              <a:t>Homes – </a:t>
            </a:r>
            <a:br>
              <a:rPr lang="en-US" sz="2987" dirty="0">
                <a:latin typeface="Arial" panose="020B0604020202020204" pitchFamily="34" charset="0"/>
                <a:cs typeface="Arial" panose="020B0604020202020204" pitchFamily="34" charset="0"/>
              </a:rPr>
            </a:br>
            <a:r>
              <a:rPr lang="en-US" sz="2987" dirty="0">
                <a:latin typeface="Arial" panose="020B0604020202020204" pitchFamily="34" charset="0"/>
                <a:cs typeface="Arial" panose="020B0604020202020204" pitchFamily="34" charset="0"/>
              </a:rPr>
              <a:t>the Basic System Design Holding things Together </a:t>
            </a:r>
          </a:p>
        </p:txBody>
      </p:sp>
      <p:sp>
        <p:nvSpPr>
          <p:cNvPr id="27" name="Title 30">
            <a:extLst>
              <a:ext uri="{FF2B5EF4-FFF2-40B4-BE49-F238E27FC236}">
                <a16:creationId xmlns:a16="http://schemas.microsoft.com/office/drawing/2014/main" id="{330981E7-DDB3-4140-A5BF-7CEAC4189301}"/>
              </a:ext>
            </a:extLst>
          </p:cNvPr>
          <p:cNvSpPr txBox="1">
            <a:spLocks/>
          </p:cNvSpPr>
          <p:nvPr/>
        </p:nvSpPr>
        <p:spPr>
          <a:xfrm>
            <a:off x="275811" y="4632961"/>
            <a:ext cx="9153722" cy="1088756"/>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71" indent="-365771" algn="l">
              <a:spcAft>
                <a:spcPts val="960"/>
              </a:spcAft>
              <a:buFont typeface="Arial" panose="020B0604020202020204" pitchFamily="34" charset="0"/>
              <a:buChar char="•"/>
            </a:pPr>
            <a:r>
              <a:rPr lang="en-US" sz="2560" dirty="0">
                <a:cs typeface="Arial" panose="020B0604020202020204" pitchFamily="34" charset="0"/>
              </a:rPr>
              <a:t>Each center – intimate connection inside, push &amp; pull and collaborative relationships outside. </a:t>
            </a:r>
          </a:p>
          <a:p>
            <a:pPr marL="365771" indent="-365771" algn="l">
              <a:spcAft>
                <a:spcPts val="960"/>
              </a:spcAft>
              <a:buFont typeface="Arial" panose="020B0604020202020204" pitchFamily="34" charset="0"/>
              <a:buChar char="•"/>
            </a:pPr>
            <a:r>
              <a:rPr lang="en-US" sz="2560" dirty="0">
                <a:cs typeface="Arial" panose="020B0604020202020204" pitchFamily="34" charset="0"/>
              </a:rPr>
              <a:t>The gates regulate contact with collaborative, threatening, and push &amp; pull connection</a:t>
            </a:r>
          </a:p>
        </p:txBody>
      </p:sp>
      <p:sp>
        <p:nvSpPr>
          <p:cNvPr id="10" name="Title 30">
            <a:extLst>
              <a:ext uri="{FF2B5EF4-FFF2-40B4-BE49-F238E27FC236}">
                <a16:creationId xmlns:a16="http://schemas.microsoft.com/office/drawing/2014/main" id="{143EB2DE-095F-4D47-B421-48EE12400E2E}"/>
              </a:ext>
            </a:extLst>
          </p:cNvPr>
          <p:cNvSpPr txBox="1">
            <a:spLocks/>
          </p:cNvSpPr>
          <p:nvPr/>
        </p:nvSpPr>
        <p:spPr>
          <a:xfrm>
            <a:off x="118760" y="6583680"/>
            <a:ext cx="9467825"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87" dirty="0">
                <a:latin typeface="Calibri" panose="020F0502020204030204" pitchFamily="34" charset="0"/>
                <a:ea typeface="Calibri" panose="020F0502020204030204" pitchFamily="34" charset="0"/>
                <a:cs typeface="Times New Roman" panose="02020603050405020304" pitchFamily="18" charset="0"/>
              </a:rPr>
              <a:t>Guided by individuals reading signals from their worlds</a:t>
            </a:r>
            <a:endParaRPr lang="en-US" sz="2987"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AA28EDE-F395-4D05-9B23-E89BB2B33CFE}"/>
              </a:ext>
            </a:extLst>
          </p:cNvPr>
          <p:cNvPicPr>
            <a:picLocks noChangeAspect="1"/>
          </p:cNvPicPr>
          <p:nvPr/>
        </p:nvPicPr>
        <p:blipFill>
          <a:blip r:embed="rId3"/>
          <a:stretch>
            <a:fillRect/>
          </a:stretch>
        </p:blipFill>
        <p:spPr>
          <a:xfrm>
            <a:off x="1950720" y="1530549"/>
            <a:ext cx="5608320" cy="2961658"/>
          </a:xfrm>
          <a:prstGeom prst="rect">
            <a:avLst/>
          </a:prstGeom>
        </p:spPr>
      </p:pic>
    </p:spTree>
    <p:extLst>
      <p:ext uri="{BB962C8B-B14F-4D97-AF65-F5344CB8AC3E}">
        <p14:creationId xmlns:p14="http://schemas.microsoft.com/office/powerpoint/2010/main" val="615472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0"/>
            <a:ext cx="6746240" cy="406400"/>
          </a:xfrm>
          <a:prstGeom prst="rect">
            <a:avLst/>
          </a:prstGeom>
        </p:spPr>
        <p:txBody>
          <a:bodyPr vert="horz" lIns="97536" tIns="48768" rIns="97536" bIns="48768"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33" b="1" dirty="0">
                <a:solidFill>
                  <a:schemeClr val="bg1">
                    <a:lumMod val="75000"/>
                  </a:schemeClr>
                </a:solidFill>
              </a:rPr>
              <a:t>HDS New science for Individual Systems</a:t>
            </a:r>
            <a:endParaRPr lang="en-US" sz="2133" dirty="0">
              <a:solidFill>
                <a:schemeClr val="bg1">
                  <a:lumMod val="75000"/>
                </a:schemeClr>
              </a:solidFill>
            </a:endParaRPr>
          </a:p>
        </p:txBody>
      </p:sp>
      <p:sp>
        <p:nvSpPr>
          <p:cNvPr id="9" name="Slide Number Placeholder 3"/>
          <p:cNvSpPr>
            <a:spLocks noGrp="1"/>
          </p:cNvSpPr>
          <p:nvPr>
            <p:ph type="sldNum" sz="quarter" idx="12"/>
          </p:nvPr>
        </p:nvSpPr>
        <p:spPr>
          <a:xfrm>
            <a:off x="9347201" y="0"/>
            <a:ext cx="425844" cy="487680"/>
          </a:xfrm>
        </p:spPr>
        <p:txBody>
          <a:bodyPr/>
          <a:lstStyle/>
          <a:p>
            <a:pPr>
              <a:defRPr/>
            </a:pPr>
            <a:r>
              <a:rPr lang="en-US" sz="1707" dirty="0"/>
              <a:t>3</a:t>
            </a:r>
          </a:p>
        </p:txBody>
      </p:sp>
      <p:sp>
        <p:nvSpPr>
          <p:cNvPr id="21" name="Title 30">
            <a:extLst>
              <a:ext uri="{FF2B5EF4-FFF2-40B4-BE49-F238E27FC236}">
                <a16:creationId xmlns:a16="http://schemas.microsoft.com/office/drawing/2014/main" id="{6F54DF1C-09A4-4890-AF0C-53AC1DD81AD5}"/>
              </a:ext>
            </a:extLst>
          </p:cNvPr>
          <p:cNvSpPr txBox="1">
            <a:spLocks/>
          </p:cNvSpPr>
          <p:nvPr/>
        </p:nvSpPr>
        <p:spPr>
          <a:xfrm>
            <a:off x="118761" y="650240"/>
            <a:ext cx="9578934"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62" indent="-365762">
              <a:buFont typeface="Arial" panose="020B0604020202020204" pitchFamily="34" charset="0"/>
              <a:buChar char="•"/>
            </a:pPr>
            <a:r>
              <a:rPr lang="en-US" sz="2987" dirty="0">
                <a:latin typeface="Arial" panose="020B0604020202020204" pitchFamily="34" charset="0"/>
                <a:cs typeface="Arial" panose="020B0604020202020204" pitchFamily="34" charset="0"/>
              </a:rPr>
              <a:t>What makes wholes whole? To “hold” together?</a:t>
            </a:r>
          </a:p>
        </p:txBody>
      </p:sp>
      <p:sp>
        <p:nvSpPr>
          <p:cNvPr id="24" name="Title 30">
            <a:extLst>
              <a:ext uri="{FF2B5EF4-FFF2-40B4-BE49-F238E27FC236}">
                <a16:creationId xmlns:a16="http://schemas.microsoft.com/office/drawing/2014/main" id="{CAB044A2-2769-4627-A296-16956CB3C88A}"/>
              </a:ext>
            </a:extLst>
          </p:cNvPr>
          <p:cNvSpPr txBox="1">
            <a:spLocks/>
          </p:cNvSpPr>
          <p:nvPr/>
        </p:nvSpPr>
        <p:spPr>
          <a:xfrm>
            <a:off x="118761" y="2438400"/>
            <a:ext cx="9393715" cy="549118"/>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62" indent="-365762" algn="l">
              <a:lnSpc>
                <a:spcPct val="105000"/>
              </a:lnSpc>
              <a:spcBef>
                <a:spcPts val="427"/>
              </a:spcBef>
              <a:spcAft>
                <a:spcPts val="427"/>
              </a:spcAft>
              <a:buFont typeface="Arial" panose="020B0604020202020204" pitchFamily="34" charset="0"/>
              <a:buChar char="•"/>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Things people make whole start with a vision of wholeness, then fitting parts together until it’s </a:t>
            </a:r>
            <a:r>
              <a:rPr lang="en-US" sz="2133" i="1" u="sng" dirty="0">
                <a:latin typeface="Calibri" panose="020F0502020204030204" pitchFamily="34" charset="0"/>
                <a:ea typeface="Calibri" panose="020F0502020204030204" pitchFamily="34" charset="0"/>
                <a:cs typeface="Times New Roman" panose="02020603050405020304" pitchFamily="18" charset="0"/>
              </a:rPr>
              <a:t>Complete</a:t>
            </a:r>
            <a:r>
              <a:rPr lang="en-US" sz="2133"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30">
            <a:extLst>
              <a:ext uri="{FF2B5EF4-FFF2-40B4-BE49-F238E27FC236}">
                <a16:creationId xmlns:a16="http://schemas.microsoft.com/office/drawing/2014/main" id="{CBA6BC39-1EB8-4805-A517-D097A0C3DC97}"/>
              </a:ext>
            </a:extLst>
          </p:cNvPr>
          <p:cNvSpPr txBox="1">
            <a:spLocks/>
          </p:cNvSpPr>
          <p:nvPr/>
        </p:nvSpPr>
        <p:spPr>
          <a:xfrm>
            <a:off x="118761" y="4551635"/>
            <a:ext cx="9393715" cy="1098235"/>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62" indent="-365762" algn="l">
              <a:lnSpc>
                <a:spcPct val="105000"/>
              </a:lnSpc>
              <a:spcBef>
                <a:spcPts val="427"/>
              </a:spcBef>
              <a:spcAft>
                <a:spcPts val="427"/>
              </a:spcAft>
              <a:buFont typeface="Arial" panose="020B0604020202020204" pitchFamily="34" charset="0"/>
              <a:buChar char="•"/>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Things nature makes whole start a small germ of design, building scale and refining organization toward </a:t>
            </a:r>
            <a:r>
              <a:rPr lang="en-US" sz="2133" u="sng" dirty="0">
                <a:latin typeface="Calibri" panose="020F0502020204030204" pitchFamily="34" charset="0"/>
                <a:ea typeface="Calibri" panose="020F0502020204030204" pitchFamily="34" charset="0"/>
                <a:cs typeface="Times New Roman" panose="02020603050405020304" pitchFamily="18" charset="0"/>
              </a:rPr>
              <a:t>perfect harmony</a:t>
            </a:r>
            <a:r>
              <a:rPr lang="en-US" sz="2133"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3" name="Picture 12">
            <a:extLst>
              <a:ext uri="{FF2B5EF4-FFF2-40B4-BE49-F238E27FC236}">
                <a16:creationId xmlns:a16="http://schemas.microsoft.com/office/drawing/2014/main" id="{DBEE7A7A-D73D-476C-9F68-73A7620F22CF}"/>
              </a:ext>
            </a:extLst>
          </p:cNvPr>
          <p:cNvPicPr>
            <a:picLocks noChangeAspect="1"/>
          </p:cNvPicPr>
          <p:nvPr/>
        </p:nvPicPr>
        <p:blipFill>
          <a:blip r:embed="rId3"/>
          <a:stretch>
            <a:fillRect/>
          </a:stretch>
        </p:blipFill>
        <p:spPr>
          <a:xfrm>
            <a:off x="6014721" y="4878003"/>
            <a:ext cx="3026262" cy="1380557"/>
          </a:xfrm>
          <a:prstGeom prst="rect">
            <a:avLst/>
          </a:prstGeom>
        </p:spPr>
      </p:pic>
      <p:sp>
        <p:nvSpPr>
          <p:cNvPr id="14" name="Title 30">
            <a:extLst>
              <a:ext uri="{FF2B5EF4-FFF2-40B4-BE49-F238E27FC236}">
                <a16:creationId xmlns:a16="http://schemas.microsoft.com/office/drawing/2014/main" id="{89C55695-A232-44B7-B222-B3D94C1FAD64}"/>
              </a:ext>
            </a:extLst>
          </p:cNvPr>
          <p:cNvSpPr txBox="1">
            <a:spLocks/>
          </p:cNvSpPr>
          <p:nvPr/>
        </p:nvSpPr>
        <p:spPr>
          <a:xfrm>
            <a:off x="155815" y="6583680"/>
            <a:ext cx="9393715"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87" dirty="0">
                <a:latin typeface="Calibri" panose="020F0502020204030204" pitchFamily="34" charset="0"/>
                <a:ea typeface="Calibri" panose="020F0502020204030204" pitchFamily="34" charset="0"/>
                <a:cs typeface="Times New Roman" panose="02020603050405020304" pitchFamily="18" charset="0"/>
              </a:rPr>
              <a:t>Guided by perfection: an implicit teleology of design?</a:t>
            </a:r>
            <a:endParaRPr lang="en-US" sz="2987" dirty="0">
              <a:latin typeface="Arial" panose="020B0604020202020204" pitchFamily="34" charset="0"/>
              <a:cs typeface="Arial" panose="020B0604020202020204" pitchFamily="34" charset="0"/>
            </a:endParaRPr>
          </a:p>
        </p:txBody>
      </p:sp>
      <p:sp>
        <p:nvSpPr>
          <p:cNvPr id="15" name="Title 30">
            <a:extLst>
              <a:ext uri="{FF2B5EF4-FFF2-40B4-BE49-F238E27FC236}">
                <a16:creationId xmlns:a16="http://schemas.microsoft.com/office/drawing/2014/main" id="{10A324EB-0FA6-467D-8C9C-3FAA17727E9B}"/>
              </a:ext>
            </a:extLst>
          </p:cNvPr>
          <p:cNvSpPr txBox="1">
            <a:spLocks/>
          </p:cNvSpPr>
          <p:nvPr/>
        </p:nvSpPr>
        <p:spPr>
          <a:xfrm>
            <a:off x="192870" y="1219200"/>
            <a:ext cx="9319606"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71" indent="-365771">
              <a:buFontTx/>
              <a:buChar char="-"/>
            </a:pPr>
            <a:r>
              <a:rPr lang="en-US" sz="2560" dirty="0">
                <a:latin typeface="Calibri" panose="020F0502020204030204" pitchFamily="34" charset="0"/>
                <a:ea typeface="Calibri" panose="020F0502020204030204" pitchFamily="34" charset="0"/>
                <a:cs typeface="Times New Roman" panose="02020603050405020304" pitchFamily="18" charset="0"/>
              </a:rPr>
              <a:t>Growth from </a:t>
            </a:r>
            <a:r>
              <a:rPr lang="en-US" sz="2560" u="sng" dirty="0">
                <a:latin typeface="Calibri" panose="020F0502020204030204" pitchFamily="34" charset="0"/>
                <a:ea typeface="Calibri" panose="020F0502020204030204" pitchFamily="34" charset="0"/>
                <a:cs typeface="Times New Roman" panose="02020603050405020304" pitchFamily="18" charset="0"/>
              </a:rPr>
              <a:t>immature</a:t>
            </a:r>
            <a:r>
              <a:rPr lang="en-US" sz="2560" dirty="0">
                <a:latin typeface="Calibri" panose="020F0502020204030204" pitchFamily="34" charset="0"/>
                <a:ea typeface="Calibri" panose="020F0502020204030204" pitchFamily="34" charset="0"/>
                <a:cs typeface="Times New Roman" panose="02020603050405020304" pitchFamily="18" charset="0"/>
              </a:rPr>
              <a:t>, to </a:t>
            </a:r>
            <a:r>
              <a:rPr lang="en-US" sz="2560" u="sng" dirty="0">
                <a:latin typeface="Calibri" panose="020F0502020204030204" pitchFamily="34" charset="0"/>
                <a:ea typeface="Calibri" panose="020F0502020204030204" pitchFamily="34" charset="0"/>
                <a:cs typeface="Times New Roman" panose="02020603050405020304" pitchFamily="18" charset="0"/>
              </a:rPr>
              <a:t>fledgling</a:t>
            </a:r>
            <a:r>
              <a:rPr lang="en-US" sz="2560" dirty="0">
                <a:latin typeface="Calibri" panose="020F0502020204030204" pitchFamily="34" charset="0"/>
                <a:ea typeface="Calibri" panose="020F0502020204030204" pitchFamily="34" charset="0"/>
                <a:cs typeface="Times New Roman" panose="02020603050405020304" pitchFamily="18" charset="0"/>
              </a:rPr>
              <a:t> then </a:t>
            </a:r>
            <a:r>
              <a:rPr lang="en-US" sz="2560" u="sng" dirty="0">
                <a:latin typeface="Calibri" panose="020F0502020204030204" pitchFamily="34" charset="0"/>
                <a:ea typeface="Calibri" panose="020F0502020204030204" pitchFamily="34" charset="0"/>
                <a:cs typeface="Times New Roman" panose="02020603050405020304" pitchFamily="18" charset="0"/>
              </a:rPr>
              <a:t>perfected</a:t>
            </a:r>
            <a:r>
              <a:rPr lang="en-US" sz="2560" dirty="0">
                <a:latin typeface="Calibri" panose="020F0502020204030204" pitchFamily="34" charset="0"/>
                <a:ea typeface="Calibri" panose="020F0502020204030204" pitchFamily="34" charset="0"/>
                <a:cs typeface="Times New Roman" panose="02020603050405020304" pitchFamily="18" charset="0"/>
              </a:rPr>
              <a:t> design </a:t>
            </a:r>
          </a:p>
          <a:p>
            <a:pPr marL="365771" indent="-365771">
              <a:buFontTx/>
              <a:buChar char="-"/>
            </a:pPr>
            <a:r>
              <a:rPr lang="en-US" sz="2560" dirty="0">
                <a:latin typeface="Calibri" panose="020F0502020204030204" pitchFamily="34" charset="0"/>
                <a:ea typeface="Calibri" panose="020F0502020204030204" pitchFamily="34" charset="0"/>
                <a:cs typeface="Times New Roman" panose="02020603050405020304" pitchFamily="18" charset="0"/>
              </a:rPr>
              <a:t>In its “egg,” to “nest,” to “world” environments  </a:t>
            </a:r>
            <a:endParaRPr lang="en-US" sz="2987"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1BA22DD-513F-4414-B4EB-266DA8D7F447}"/>
              </a:ext>
            </a:extLst>
          </p:cNvPr>
          <p:cNvPicPr>
            <a:picLocks noChangeAspect="1"/>
          </p:cNvPicPr>
          <p:nvPr/>
        </p:nvPicPr>
        <p:blipFill>
          <a:blip r:embed="rId4"/>
          <a:stretch>
            <a:fillRect/>
          </a:stretch>
        </p:blipFill>
        <p:spPr>
          <a:xfrm>
            <a:off x="6284817" y="2686180"/>
            <a:ext cx="2128518" cy="1861514"/>
          </a:xfrm>
          <a:prstGeom prst="rect">
            <a:avLst/>
          </a:prstGeom>
        </p:spPr>
      </p:pic>
    </p:spTree>
    <p:extLst>
      <p:ext uri="{BB962C8B-B14F-4D97-AF65-F5344CB8AC3E}">
        <p14:creationId xmlns:p14="http://schemas.microsoft.com/office/powerpoint/2010/main" val="1857044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0"/>
            <a:ext cx="6746240" cy="406400"/>
          </a:xfrm>
          <a:prstGeom prst="rect">
            <a:avLst/>
          </a:prstGeom>
        </p:spPr>
        <p:txBody>
          <a:bodyPr vert="horz" lIns="97536" tIns="48768" rIns="97536" bIns="48768"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33" b="1" dirty="0">
                <a:solidFill>
                  <a:schemeClr val="bg1">
                    <a:lumMod val="75000"/>
                  </a:schemeClr>
                </a:solidFill>
              </a:rPr>
              <a:t>HDS New science for Individual Systems</a:t>
            </a:r>
            <a:endParaRPr lang="en-US" sz="2133" dirty="0">
              <a:solidFill>
                <a:schemeClr val="bg1">
                  <a:lumMod val="75000"/>
                </a:schemeClr>
              </a:solidFill>
            </a:endParaRPr>
          </a:p>
        </p:txBody>
      </p:sp>
      <p:sp>
        <p:nvSpPr>
          <p:cNvPr id="9" name="Slide Number Placeholder 3"/>
          <p:cNvSpPr>
            <a:spLocks noGrp="1"/>
          </p:cNvSpPr>
          <p:nvPr>
            <p:ph type="sldNum" sz="quarter" idx="12"/>
          </p:nvPr>
        </p:nvSpPr>
        <p:spPr>
          <a:xfrm>
            <a:off x="9347201" y="0"/>
            <a:ext cx="425844" cy="487680"/>
          </a:xfrm>
        </p:spPr>
        <p:txBody>
          <a:bodyPr/>
          <a:lstStyle/>
          <a:p>
            <a:pPr>
              <a:defRPr/>
            </a:pPr>
            <a:r>
              <a:rPr lang="en-US" sz="1707" dirty="0"/>
              <a:t>6</a:t>
            </a:r>
          </a:p>
        </p:txBody>
      </p:sp>
      <p:sp>
        <p:nvSpPr>
          <p:cNvPr id="21" name="Title 30">
            <a:extLst>
              <a:ext uri="{FF2B5EF4-FFF2-40B4-BE49-F238E27FC236}">
                <a16:creationId xmlns:a16="http://schemas.microsoft.com/office/drawing/2014/main" id="{6F54DF1C-09A4-4890-AF0C-53AC1DD81AD5}"/>
              </a:ext>
            </a:extLst>
          </p:cNvPr>
          <p:cNvSpPr txBox="1">
            <a:spLocks/>
          </p:cNvSpPr>
          <p:nvPr/>
        </p:nvSpPr>
        <p:spPr>
          <a:xfrm>
            <a:off x="702449" y="600766"/>
            <a:ext cx="8374556"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62" indent="-365762">
              <a:buFont typeface="Arial" panose="020B0604020202020204" pitchFamily="34" charset="0"/>
              <a:buChar char="•"/>
            </a:pPr>
            <a:r>
              <a:rPr lang="en-US" sz="2987" dirty="0">
                <a:latin typeface="Arial" panose="020B0604020202020204" pitchFamily="34" charset="0"/>
                <a:cs typeface="Arial" panose="020B0604020202020204" pitchFamily="34" charset="0"/>
              </a:rPr>
              <a:t>Push and Pull </a:t>
            </a:r>
            <a:r>
              <a:rPr lang="en-US" sz="3413" dirty="0">
                <a:latin typeface="Calibri" panose="020F0502020204030204" pitchFamily="34" charset="0"/>
                <a:ea typeface="Calibri" panose="020F0502020204030204" pitchFamily="34" charset="0"/>
                <a:cs typeface="Times New Roman" panose="02020603050405020304" pitchFamily="18" charset="0"/>
              </a:rPr>
              <a:t>with emergent properties</a:t>
            </a:r>
            <a:endParaRPr lang="en-US" sz="2987"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52F2A6F-93E7-48E7-9FF6-F4B6562B43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760" y="1812290"/>
            <a:ext cx="1463040" cy="1682750"/>
          </a:xfrm>
          <a:prstGeom prst="rect">
            <a:avLst/>
          </a:prstGeom>
        </p:spPr>
      </p:pic>
      <p:sp>
        <p:nvSpPr>
          <p:cNvPr id="17" name="Title 30">
            <a:extLst>
              <a:ext uri="{FF2B5EF4-FFF2-40B4-BE49-F238E27FC236}">
                <a16:creationId xmlns:a16="http://schemas.microsoft.com/office/drawing/2014/main" id="{AF936B91-B005-4ED5-BD96-12DAFB5B7113}"/>
              </a:ext>
            </a:extLst>
          </p:cNvPr>
          <p:cNvSpPr txBox="1">
            <a:spLocks/>
          </p:cNvSpPr>
          <p:nvPr/>
        </p:nvSpPr>
        <p:spPr>
          <a:xfrm>
            <a:off x="81280" y="1686303"/>
            <a:ext cx="9393715" cy="549118"/>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85234" algn="l">
              <a:lnSpc>
                <a:spcPct val="105000"/>
              </a:lnSpc>
              <a:spcBef>
                <a:spcPts val="427"/>
              </a:spcBef>
              <a:spcAft>
                <a:spcPts val="427"/>
              </a:spcAft>
              <a:tabLst>
                <a:tab pos="1463049" algn="l"/>
                <a:tab pos="6457058" algn="r"/>
              </a:tabLst>
            </a:pPr>
            <a:r>
              <a:rPr lang="en-US" sz="2560" dirty="0">
                <a:latin typeface="Calibri" panose="020F0502020204030204" pitchFamily="34" charset="0"/>
                <a:ea typeface="Calibri" panose="020F0502020204030204" pitchFamily="34" charset="0"/>
                <a:cs typeface="Times New Roman" panose="02020603050405020304" pitchFamily="18" charset="0"/>
              </a:rPr>
              <a:t>Masts and sails –</a:t>
            </a:r>
            <a:r>
              <a:rPr lang="en-US" sz="2133" dirty="0">
                <a:latin typeface="Calibri" panose="020F0502020204030204" pitchFamily="34" charset="0"/>
                <a:ea typeface="Calibri" panose="020F0502020204030204" pitchFamily="34" charset="0"/>
                <a:cs typeface="Times New Roman" panose="02020603050405020304" pitchFamily="18" charset="0"/>
              </a:rPr>
              <a:t> </a:t>
            </a:r>
          </a:p>
          <a:p>
            <a:pPr marL="585234" algn="l">
              <a:lnSpc>
                <a:spcPct val="105000"/>
              </a:lnSpc>
              <a:spcBef>
                <a:spcPts val="427"/>
              </a:spcBef>
              <a:spcAft>
                <a:spcPts val="427"/>
              </a:spcAft>
              <a:tabLst>
                <a:tab pos="1463049" algn="l"/>
                <a:tab pos="6457058" algn="r"/>
              </a:tabLst>
            </a:pPr>
            <a:endParaRPr lang="en-US" sz="256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itle 30">
            <a:extLst>
              <a:ext uri="{FF2B5EF4-FFF2-40B4-BE49-F238E27FC236}">
                <a16:creationId xmlns:a16="http://schemas.microsoft.com/office/drawing/2014/main" id="{33DBF290-9575-44B4-8B4B-AFEBF574E6DF}"/>
              </a:ext>
            </a:extLst>
          </p:cNvPr>
          <p:cNvSpPr txBox="1">
            <a:spLocks/>
          </p:cNvSpPr>
          <p:nvPr/>
        </p:nvSpPr>
        <p:spPr>
          <a:xfrm>
            <a:off x="81280" y="3443335"/>
            <a:ext cx="9393715" cy="549118"/>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85234" algn="l">
              <a:lnSpc>
                <a:spcPct val="105000"/>
              </a:lnSpc>
              <a:spcBef>
                <a:spcPts val="427"/>
              </a:spcBef>
              <a:spcAft>
                <a:spcPts val="427"/>
              </a:spcAft>
              <a:tabLst>
                <a:tab pos="1463049" algn="l"/>
                <a:tab pos="6457058" algn="r"/>
              </a:tabLst>
            </a:pPr>
            <a:r>
              <a:rPr lang="en-US" sz="2560" dirty="0">
                <a:latin typeface="Calibri" panose="020F0502020204030204" pitchFamily="34" charset="0"/>
                <a:ea typeface="Calibri" panose="020F0502020204030204" pitchFamily="34" charset="0"/>
                <a:cs typeface="Times New Roman" panose="02020603050405020304" pitchFamily="18" charset="0"/>
              </a:rPr>
              <a:t>Personal relationships – </a:t>
            </a:r>
          </a:p>
          <a:p>
            <a:pPr marL="585234" algn="l">
              <a:lnSpc>
                <a:spcPct val="105000"/>
              </a:lnSpc>
              <a:spcBef>
                <a:spcPts val="427"/>
              </a:spcBef>
              <a:spcAft>
                <a:spcPts val="427"/>
              </a:spcAft>
              <a:tabLst>
                <a:tab pos="1463049" algn="l"/>
                <a:tab pos="6457058" algn="r"/>
              </a:tabLst>
            </a:pPr>
            <a:endParaRPr lang="en-US" sz="256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FF05771-3D4D-4480-A45A-FE8E43CC8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7397" y="3776618"/>
            <a:ext cx="1238155" cy="1994262"/>
          </a:xfrm>
          <a:prstGeom prst="rect">
            <a:avLst/>
          </a:prstGeom>
        </p:spPr>
      </p:pic>
      <p:sp>
        <p:nvSpPr>
          <p:cNvPr id="20" name="Title 30">
            <a:extLst>
              <a:ext uri="{FF2B5EF4-FFF2-40B4-BE49-F238E27FC236}">
                <a16:creationId xmlns:a16="http://schemas.microsoft.com/office/drawing/2014/main" id="{00A81319-2327-461F-9E7D-686953B251F8}"/>
              </a:ext>
            </a:extLst>
          </p:cNvPr>
          <p:cNvSpPr txBox="1">
            <a:spLocks/>
          </p:cNvSpPr>
          <p:nvPr/>
        </p:nvSpPr>
        <p:spPr>
          <a:xfrm>
            <a:off x="414972" y="4989235"/>
            <a:ext cx="7071294"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60" dirty="0">
                <a:latin typeface="Calibri" panose="020F0502020204030204" pitchFamily="34" charset="0"/>
                <a:ea typeface="Calibri" panose="020F0502020204030204" pitchFamily="34" charset="0"/>
                <a:cs typeface="Times New Roman" panose="02020603050405020304" pitchFamily="18" charset="0"/>
              </a:rPr>
              <a:t>Other examples?  </a:t>
            </a:r>
          </a:p>
          <a:p>
            <a:pPr algn="l"/>
            <a:r>
              <a:rPr lang="en-US" sz="2560" dirty="0">
                <a:latin typeface="Calibri" panose="020F0502020204030204" pitchFamily="34" charset="0"/>
                <a:ea typeface="Calibri" panose="020F0502020204030204" pitchFamily="34" charset="0"/>
                <a:cs typeface="Times New Roman" panose="02020603050405020304" pitchFamily="18" charset="0"/>
              </a:rPr>
              <a:t>- dance, war, traffic, aligned wheels, homes</a:t>
            </a:r>
          </a:p>
          <a:p>
            <a:r>
              <a:rPr lang="en-US" sz="2987" b="1" dirty="0">
                <a:latin typeface="Calibri" panose="020F0502020204030204" pitchFamily="34" charset="0"/>
                <a:ea typeface="Calibri" panose="020F0502020204030204" pitchFamily="34" charset="0"/>
                <a:cs typeface="Times New Roman" panose="02020603050405020304" pitchFamily="18" charset="0"/>
              </a:rPr>
              <a:t>.</a:t>
            </a:r>
            <a:endParaRPr lang="en-US" sz="2987" b="1" dirty="0">
              <a:latin typeface="Arial" panose="020B0604020202020204" pitchFamily="34" charset="0"/>
              <a:cs typeface="Arial" panose="020B0604020202020204" pitchFamily="34" charset="0"/>
            </a:endParaRPr>
          </a:p>
        </p:txBody>
      </p:sp>
      <p:sp>
        <p:nvSpPr>
          <p:cNvPr id="14" name="Title 30">
            <a:extLst>
              <a:ext uri="{FF2B5EF4-FFF2-40B4-BE49-F238E27FC236}">
                <a16:creationId xmlns:a16="http://schemas.microsoft.com/office/drawing/2014/main" id="{B22A6920-4322-409A-BAAF-EDF9A9086D12}"/>
              </a:ext>
            </a:extLst>
          </p:cNvPr>
          <p:cNvSpPr txBox="1">
            <a:spLocks/>
          </p:cNvSpPr>
          <p:nvPr/>
        </p:nvSpPr>
        <p:spPr>
          <a:xfrm>
            <a:off x="155815" y="6583680"/>
            <a:ext cx="9393715"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87" dirty="0">
                <a:latin typeface="Calibri" panose="020F0502020204030204" pitchFamily="34" charset="0"/>
                <a:ea typeface="Calibri" panose="020F0502020204030204" pitchFamily="34" charset="0"/>
                <a:cs typeface="Times New Roman" panose="02020603050405020304" pitchFamily="18" charset="0"/>
              </a:rPr>
              <a:t>Guided by versatile capabilities navigating environments </a:t>
            </a:r>
            <a:endParaRPr lang="en-US" sz="298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6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0"/>
            <a:ext cx="6746240" cy="406400"/>
          </a:xfrm>
          <a:prstGeom prst="rect">
            <a:avLst/>
          </a:prstGeom>
        </p:spPr>
        <p:txBody>
          <a:bodyPr vert="horz" lIns="97536" tIns="48768" rIns="97536" bIns="48768"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33" b="1" dirty="0">
                <a:solidFill>
                  <a:schemeClr val="bg1">
                    <a:lumMod val="75000"/>
                  </a:schemeClr>
                </a:solidFill>
              </a:rPr>
              <a:t>HDS New science for Individual Systems</a:t>
            </a:r>
            <a:endParaRPr lang="en-US" sz="2133" dirty="0">
              <a:solidFill>
                <a:schemeClr val="bg1">
                  <a:lumMod val="75000"/>
                </a:schemeClr>
              </a:solidFill>
            </a:endParaRPr>
          </a:p>
        </p:txBody>
      </p:sp>
      <p:sp>
        <p:nvSpPr>
          <p:cNvPr id="9" name="Slide Number Placeholder 3"/>
          <p:cNvSpPr>
            <a:spLocks noGrp="1"/>
          </p:cNvSpPr>
          <p:nvPr>
            <p:ph type="sldNum" sz="quarter" idx="12"/>
          </p:nvPr>
        </p:nvSpPr>
        <p:spPr>
          <a:xfrm>
            <a:off x="9347201" y="0"/>
            <a:ext cx="425844" cy="487680"/>
          </a:xfrm>
        </p:spPr>
        <p:txBody>
          <a:bodyPr/>
          <a:lstStyle/>
          <a:p>
            <a:pPr>
              <a:defRPr/>
            </a:pPr>
            <a:r>
              <a:rPr lang="en-US" sz="1707" dirty="0"/>
              <a:t>7</a:t>
            </a:r>
          </a:p>
        </p:txBody>
      </p:sp>
      <p:sp>
        <p:nvSpPr>
          <p:cNvPr id="21" name="Title 30">
            <a:extLst>
              <a:ext uri="{FF2B5EF4-FFF2-40B4-BE49-F238E27FC236}">
                <a16:creationId xmlns:a16="http://schemas.microsoft.com/office/drawing/2014/main" id="{6F54DF1C-09A4-4890-AF0C-53AC1DD81AD5}"/>
              </a:ext>
            </a:extLst>
          </p:cNvPr>
          <p:cNvSpPr txBox="1">
            <a:spLocks/>
          </p:cNvSpPr>
          <p:nvPr/>
        </p:nvSpPr>
        <p:spPr>
          <a:xfrm>
            <a:off x="812801" y="650240"/>
            <a:ext cx="8299216" cy="359049"/>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62" indent="-365762" algn="l">
              <a:buFont typeface="Arial" panose="020B0604020202020204" pitchFamily="34" charset="0"/>
              <a:buChar char="•"/>
            </a:pPr>
            <a:r>
              <a:rPr lang="en-US" sz="2987" dirty="0">
                <a:latin typeface="Arial" panose="020B0604020202020204" pitchFamily="34" charset="0"/>
                <a:cs typeface="Arial" panose="020B0604020202020204" pitchFamily="34" charset="0"/>
              </a:rPr>
              <a:t>Shared “common ledgers” make things whole</a:t>
            </a:r>
          </a:p>
        </p:txBody>
      </p:sp>
      <p:sp>
        <p:nvSpPr>
          <p:cNvPr id="24" name="Title 30">
            <a:extLst>
              <a:ext uri="{FF2B5EF4-FFF2-40B4-BE49-F238E27FC236}">
                <a16:creationId xmlns:a16="http://schemas.microsoft.com/office/drawing/2014/main" id="{CAB044A2-2769-4627-A296-16956CB3C88A}"/>
              </a:ext>
            </a:extLst>
          </p:cNvPr>
          <p:cNvSpPr txBox="1">
            <a:spLocks/>
          </p:cNvSpPr>
          <p:nvPr/>
        </p:nvSpPr>
        <p:spPr>
          <a:xfrm>
            <a:off x="81280" y="1645442"/>
            <a:ext cx="9393715" cy="549118"/>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62" indent="-365762" algn="l">
              <a:lnSpc>
                <a:spcPct val="105000"/>
              </a:lnSpc>
              <a:spcBef>
                <a:spcPts val="427"/>
              </a:spcBef>
              <a:spcAft>
                <a:spcPts val="960"/>
              </a:spcAft>
              <a:buFont typeface="Arial" panose="020B0604020202020204" pitchFamily="34" charset="0"/>
              <a:buChar char="•"/>
              <a:tabLst>
                <a:tab pos="1463049" algn="l"/>
                <a:tab pos="6457058" algn="r"/>
              </a:tabLst>
            </a:pPr>
            <a:r>
              <a:rPr lang="en-US" sz="2987" dirty="0">
                <a:latin typeface="Calibri" panose="020F0502020204030204" pitchFamily="34" charset="0"/>
                <a:ea typeface="Calibri" panose="020F0502020204030204" pitchFamily="34" charset="0"/>
                <a:cs typeface="Times New Roman" panose="02020603050405020304" pitchFamily="18" charset="0"/>
              </a:rPr>
              <a:t>Universally shared maps of living system designs</a:t>
            </a:r>
          </a:p>
          <a:p>
            <a:pPr marL="585234" algn="l">
              <a:lnSpc>
                <a:spcPct val="102000"/>
              </a:lnSpc>
              <a:spcBef>
                <a:spcPts val="427"/>
              </a:spcBef>
              <a:spcAft>
                <a:spcPts val="427"/>
              </a:spcAft>
              <a:tabLst>
                <a:tab pos="1463049" algn="l"/>
                <a:tab pos="6457058" algn="r"/>
              </a:tabLst>
            </a:pPr>
            <a:r>
              <a:rPr lang="en-US" sz="2133" b="1" dirty="0">
                <a:latin typeface="Calibri" panose="020F0502020204030204" pitchFamily="34" charset="0"/>
                <a:ea typeface="Calibri" panose="020F0502020204030204" pitchFamily="34" charset="0"/>
                <a:cs typeface="Times New Roman" panose="02020603050405020304" pitchFamily="18" charset="0"/>
              </a:rPr>
              <a:t>Common Language </a:t>
            </a:r>
            <a:r>
              <a:rPr lang="en-US" sz="2133" dirty="0">
                <a:latin typeface="Calibri" panose="020F0502020204030204" pitchFamily="34" charset="0"/>
                <a:ea typeface="Calibri" panose="020F0502020204030204" pitchFamily="34" charset="0"/>
                <a:cs typeface="Times New Roman" panose="02020603050405020304" pitchFamily="18" charset="0"/>
              </a:rPr>
              <a:t>– requiring users to coordinate meanings, retain root meanings and history of development </a:t>
            </a:r>
          </a:p>
          <a:p>
            <a:pPr marL="585234" algn="l">
              <a:lnSpc>
                <a:spcPct val="102000"/>
              </a:lnSpc>
              <a:spcBef>
                <a:spcPts val="427"/>
              </a:spcBef>
              <a:spcAft>
                <a:spcPts val="427"/>
              </a:spcAft>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 anchoring authentic inherited current forms of knowledge</a:t>
            </a:r>
          </a:p>
          <a:p>
            <a:pPr marL="585234" algn="l">
              <a:lnSpc>
                <a:spcPct val="102000"/>
              </a:lnSpc>
              <a:spcBef>
                <a:spcPts val="427"/>
              </a:spcBef>
              <a:spcAft>
                <a:spcPts val="427"/>
              </a:spcAft>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 validated and coordinated in life by finding agreement on meanings </a:t>
            </a:r>
          </a:p>
          <a:p>
            <a:pPr marL="585234" algn="l">
              <a:lnSpc>
                <a:spcPct val="102000"/>
              </a:lnSpc>
              <a:spcBef>
                <a:spcPts val="427"/>
              </a:spcBef>
              <a:spcAft>
                <a:spcPts val="427"/>
              </a:spcAft>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 retaining the root meanings and interpretations that anchor of word use </a:t>
            </a:r>
          </a:p>
          <a:p>
            <a:pPr marL="585234" algn="l">
              <a:lnSpc>
                <a:spcPct val="102000"/>
              </a:lnSpc>
              <a:spcBef>
                <a:spcPts val="427"/>
              </a:spcBef>
              <a:spcAft>
                <a:spcPts val="427"/>
              </a:spcAft>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 assuring that the common understandings are retained.  </a:t>
            </a:r>
          </a:p>
          <a:p>
            <a:pPr marL="585234" algn="l">
              <a:lnSpc>
                <a:spcPct val="102000"/>
              </a:lnSpc>
              <a:spcBef>
                <a:spcPts val="427"/>
              </a:spcBef>
              <a:spcAft>
                <a:spcPts val="427"/>
              </a:spcAft>
              <a:tabLst>
                <a:tab pos="1463049" algn="l"/>
                <a:tab pos="6457058" algn="r"/>
              </a:tabLst>
            </a:pPr>
            <a:r>
              <a:rPr lang="en-US" sz="2133" b="1" dirty="0">
                <a:latin typeface="Calibri" panose="020F0502020204030204" pitchFamily="34" charset="0"/>
                <a:ea typeface="Calibri" panose="020F0502020204030204" pitchFamily="34" charset="0"/>
                <a:cs typeface="Times New Roman" panose="02020603050405020304" pitchFamily="18" charset="0"/>
              </a:rPr>
              <a:t>Shared genetics – </a:t>
            </a:r>
            <a:r>
              <a:rPr lang="en-US" sz="2133" dirty="0">
                <a:latin typeface="Calibri" panose="020F0502020204030204" pitchFamily="34" charset="0"/>
                <a:ea typeface="Calibri" panose="020F0502020204030204" pitchFamily="34" charset="0"/>
                <a:cs typeface="Times New Roman" panose="02020603050405020304" pitchFamily="18" charset="0"/>
              </a:rPr>
              <a:t>Similar distributed ledger for a body’s culture </a:t>
            </a:r>
          </a:p>
          <a:p>
            <a:pPr marL="585234" algn="l">
              <a:lnSpc>
                <a:spcPct val="102000"/>
              </a:lnSpc>
              <a:spcBef>
                <a:spcPts val="427"/>
              </a:spcBef>
              <a:spcAft>
                <a:spcPts val="427"/>
              </a:spcAft>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 A common reference for guiding peer to peer system coordination.</a:t>
            </a:r>
          </a:p>
          <a:p>
            <a:pPr marL="585234" algn="l">
              <a:lnSpc>
                <a:spcPct val="105000"/>
              </a:lnSpc>
              <a:spcBef>
                <a:spcPts val="427"/>
              </a:spcBef>
              <a:spcAft>
                <a:spcPts val="427"/>
              </a:spcAft>
              <a:tabLst>
                <a:tab pos="1463049" algn="l"/>
                <a:tab pos="6457058" algn="r"/>
              </a:tabLst>
            </a:pPr>
            <a:endParaRPr lang="en-US" sz="256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Title 30">
            <a:extLst>
              <a:ext uri="{FF2B5EF4-FFF2-40B4-BE49-F238E27FC236}">
                <a16:creationId xmlns:a16="http://schemas.microsoft.com/office/drawing/2014/main" id="{8EC445D1-465B-45CA-9826-D2EC79E65B68}"/>
              </a:ext>
            </a:extLst>
          </p:cNvPr>
          <p:cNvSpPr txBox="1">
            <a:spLocks/>
          </p:cNvSpPr>
          <p:nvPr/>
        </p:nvSpPr>
        <p:spPr>
          <a:xfrm>
            <a:off x="139944" y="6258560"/>
            <a:ext cx="9393715"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87" dirty="0">
                <a:latin typeface="Calibri" panose="020F0502020204030204" pitchFamily="34" charset="0"/>
                <a:ea typeface="Calibri" panose="020F0502020204030204" pitchFamily="34" charset="0"/>
                <a:cs typeface="Times New Roman" panose="02020603050405020304" pitchFamily="18" charset="0"/>
              </a:rPr>
              <a:t>= Reproductive integrity with polycentric design</a:t>
            </a:r>
            <a:br>
              <a:rPr lang="en-US" sz="2987" b="1" dirty="0">
                <a:latin typeface="Calibri" panose="020F0502020204030204" pitchFamily="34" charset="0"/>
                <a:ea typeface="Calibri" panose="020F0502020204030204" pitchFamily="34" charset="0"/>
                <a:cs typeface="Times New Roman" panose="02020603050405020304" pitchFamily="18" charset="0"/>
              </a:rPr>
            </a:br>
            <a:r>
              <a:rPr lang="en-US" sz="2133" dirty="0">
                <a:latin typeface="Calibri" panose="020F0502020204030204" pitchFamily="34" charset="0"/>
                <a:cs typeface="Times New Roman" panose="02020603050405020304" pitchFamily="18" charset="0"/>
              </a:rPr>
              <a:t>animated and </a:t>
            </a:r>
            <a:r>
              <a:rPr lang="en-US" sz="2133" dirty="0">
                <a:latin typeface="Calibri" panose="020F0502020204030204" pitchFamily="34" charset="0"/>
                <a:ea typeface="Calibri" panose="020F0502020204030204" pitchFamily="34" charset="0"/>
                <a:cs typeface="Times New Roman" panose="02020603050405020304" pitchFamily="18" charset="0"/>
              </a:rPr>
              <a:t>anchored by the pushes and pulls of holistic self-governance </a:t>
            </a:r>
            <a:endParaRPr lang="en-US" sz="298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70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CF64C48-3696-4496-7651-FDAE8E7B7F59}"/>
              </a:ext>
            </a:extLst>
          </p:cNvPr>
          <p:cNvSpPr txBox="1">
            <a:spLocks/>
          </p:cNvSpPr>
          <p:nvPr/>
        </p:nvSpPr>
        <p:spPr>
          <a:xfrm>
            <a:off x="9245997" y="130253"/>
            <a:ext cx="319314"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5</a:t>
            </a:fld>
            <a:endParaRPr lang="en-US" sz="1219" dirty="0"/>
          </a:p>
        </p:txBody>
      </p:sp>
      <p:sp>
        <p:nvSpPr>
          <p:cNvPr id="2" name="Title 30">
            <a:extLst>
              <a:ext uri="{FF2B5EF4-FFF2-40B4-BE49-F238E27FC236}">
                <a16:creationId xmlns:a16="http://schemas.microsoft.com/office/drawing/2014/main" id="{445941AA-220A-481B-BE0C-D80C5120F4B6}"/>
              </a:ext>
            </a:extLst>
          </p:cNvPr>
          <p:cNvSpPr txBox="1">
            <a:spLocks/>
          </p:cNvSpPr>
          <p:nvPr/>
        </p:nvSpPr>
        <p:spPr>
          <a:xfrm>
            <a:off x="188289" y="76200"/>
            <a:ext cx="9395289" cy="630994"/>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3200" b="1" dirty="0">
                <a:effectLst/>
                <a:latin typeface="Times New Roman" panose="02020603050405020304" pitchFamily="18" charset="0"/>
                <a:ea typeface="Times New Roman" panose="02020603050405020304" pitchFamily="18" charset="0"/>
              </a:rPr>
              <a:t>The Lively Stories of Transforming Natural Systems</a:t>
            </a:r>
          </a:p>
        </p:txBody>
      </p:sp>
      <p:sp>
        <p:nvSpPr>
          <p:cNvPr id="8" name="Title 30">
            <a:extLst>
              <a:ext uri="{FF2B5EF4-FFF2-40B4-BE49-F238E27FC236}">
                <a16:creationId xmlns:a16="http://schemas.microsoft.com/office/drawing/2014/main" id="{DB3CCA5E-B3F3-7133-09FC-F827458B17B9}"/>
              </a:ext>
            </a:extLst>
          </p:cNvPr>
          <p:cNvSpPr txBox="1">
            <a:spLocks/>
          </p:cNvSpPr>
          <p:nvPr/>
        </p:nvSpPr>
        <p:spPr>
          <a:xfrm>
            <a:off x="219137" y="1076169"/>
            <a:ext cx="4429064" cy="333531"/>
          </a:xfrm>
          <a:prstGeom prst="rect">
            <a:avLst/>
          </a:prstGeom>
          <a:solidFill>
            <a:schemeClr val="bg1"/>
          </a:solidFill>
        </p:spPr>
        <p:txBody>
          <a:bodyPr vert="horz" lIns="73152" tIns="0" rIns="73152"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400"/>
              </a:lnSpc>
              <a:spcBef>
                <a:spcPts val="0"/>
              </a:spcBef>
              <a:spcAft>
                <a:spcPts val="1800"/>
              </a:spcAft>
            </a:pPr>
            <a:r>
              <a:rPr lang="en-US" sz="2000" i="1" dirty="0">
                <a:cs typeface="Times New Roman" panose="02020603050405020304" pitchFamily="18" charset="0"/>
              </a:rPr>
              <a:t>Many of us recall the particulars of each new wave, wars, famines, and failing states. What else do we recall about the pressures that might be the cause?</a:t>
            </a:r>
          </a:p>
        </p:txBody>
      </p:sp>
      <p:sp>
        <p:nvSpPr>
          <p:cNvPr id="10" name="Title 30">
            <a:extLst>
              <a:ext uri="{FF2B5EF4-FFF2-40B4-BE49-F238E27FC236}">
                <a16:creationId xmlns:a16="http://schemas.microsoft.com/office/drawing/2014/main" id="{DB512204-3916-3719-12A8-083345DF3978}"/>
              </a:ext>
            </a:extLst>
          </p:cNvPr>
          <p:cNvSpPr txBox="1">
            <a:spLocks/>
          </p:cNvSpPr>
          <p:nvPr/>
        </p:nvSpPr>
        <p:spPr>
          <a:xfrm>
            <a:off x="4991100" y="1076169"/>
            <a:ext cx="4594719" cy="333531"/>
          </a:xfrm>
          <a:prstGeom prst="rect">
            <a:avLst/>
          </a:prstGeom>
          <a:solidFill>
            <a:schemeClr val="bg1"/>
          </a:solidFill>
        </p:spPr>
        <p:txBody>
          <a:bodyPr vert="horz" lIns="73152" tIns="0" rIns="73152"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400"/>
              </a:lnSpc>
              <a:spcBef>
                <a:spcPts val="0"/>
              </a:spcBef>
              <a:spcAft>
                <a:spcPts val="1800"/>
              </a:spcAft>
            </a:pPr>
            <a:r>
              <a:rPr lang="en-US" sz="2000" i="1" dirty="0">
                <a:cs typeface="Times New Roman" panose="02020603050405020304" pitchFamily="18" charset="0"/>
              </a:rPr>
              <a:t>What context caused them to build on each other? Would it have had to spread through the global system? It continues to rise. What cause and means could it be?</a:t>
            </a:r>
          </a:p>
        </p:txBody>
      </p:sp>
      <p:graphicFrame>
        <p:nvGraphicFramePr>
          <p:cNvPr id="3" name="Table 2">
            <a:extLst>
              <a:ext uri="{FF2B5EF4-FFF2-40B4-BE49-F238E27FC236}">
                <a16:creationId xmlns:a16="http://schemas.microsoft.com/office/drawing/2014/main" id="{A22D2527-FF92-E5F8-E40C-A957C072B26F}"/>
              </a:ext>
            </a:extLst>
          </p:cNvPr>
          <p:cNvGraphicFramePr>
            <a:graphicFrameLocks noGrp="1"/>
          </p:cNvGraphicFramePr>
          <p:nvPr>
            <p:extLst>
              <p:ext uri="{D42A27DB-BD31-4B8C-83A1-F6EECF244321}">
                <p14:modId xmlns:p14="http://schemas.microsoft.com/office/powerpoint/2010/main" val="1897910165"/>
              </p:ext>
            </p:extLst>
          </p:nvPr>
        </p:nvGraphicFramePr>
        <p:xfrm>
          <a:off x="271101" y="2362199"/>
          <a:ext cx="9229663" cy="4754021"/>
        </p:xfrm>
        <a:graphic>
          <a:graphicData uri="http://schemas.openxmlformats.org/drawingml/2006/table">
            <a:tbl>
              <a:tblPr firstRow="1" bandRow="1">
                <a:tableStyleId>{5C22544A-7EE6-4342-B048-85BDC9FD1C3A}</a:tableStyleId>
              </a:tblPr>
              <a:tblGrid>
                <a:gridCol w="9229663">
                  <a:extLst>
                    <a:ext uri="{9D8B030D-6E8A-4147-A177-3AD203B41FA5}">
                      <a16:colId xmlns:a16="http://schemas.microsoft.com/office/drawing/2014/main" val="1499574384"/>
                    </a:ext>
                  </a:extLst>
                </a:gridCol>
              </a:tblGrid>
              <a:tr h="415146">
                <a:tc>
                  <a:txBody>
                    <a:bodyPr/>
                    <a:lstStyle/>
                    <a:p>
                      <a:pPr algn="ctr"/>
                      <a:r>
                        <a:rPr lang="en-US" sz="1600" dirty="0"/>
                        <a:t>The world’s migration crises are continuing to grow, due to the pressure of growth on </a:t>
                      </a:r>
                      <a:r>
                        <a:rPr lang="en-US" sz="1600" i="1" dirty="0"/>
                        <a:t>EVERYTHING</a:t>
                      </a:r>
                    </a:p>
                  </a:txBody>
                  <a:tcPr/>
                </a:tc>
                <a:extLst>
                  <a:ext uri="{0D108BD9-81ED-4DB2-BD59-A6C34878D82A}">
                    <a16:rowId xmlns:a16="http://schemas.microsoft.com/office/drawing/2014/main" val="957951960"/>
                  </a:ext>
                </a:extLst>
              </a:tr>
              <a:tr h="4338875">
                <a:tc>
                  <a:txBody>
                    <a:bodyPr/>
                    <a:lstStyle/>
                    <a:p>
                      <a:endParaRPr lang="en-US" dirty="0"/>
                    </a:p>
                  </a:txBody>
                  <a:tcPr/>
                </a:tc>
                <a:extLst>
                  <a:ext uri="{0D108BD9-81ED-4DB2-BD59-A6C34878D82A}">
                    <a16:rowId xmlns:a16="http://schemas.microsoft.com/office/drawing/2014/main" val="673059414"/>
                  </a:ext>
                </a:extLst>
              </a:tr>
            </a:tbl>
          </a:graphicData>
        </a:graphic>
      </p:graphicFrame>
      <p:pic>
        <p:nvPicPr>
          <p:cNvPr id="4" name="Picture 3" descr="A colorful map of the united states&#10;&#10;Description automatically generated with medium confidence">
            <a:extLst>
              <a:ext uri="{FF2B5EF4-FFF2-40B4-BE49-F238E27FC236}">
                <a16:creationId xmlns:a16="http://schemas.microsoft.com/office/drawing/2014/main" id="{257983C2-9678-D451-5E32-29421753A630}"/>
              </a:ext>
            </a:extLst>
          </p:cNvPr>
          <p:cNvPicPr>
            <a:picLocks noChangeAspect="1"/>
          </p:cNvPicPr>
          <p:nvPr/>
        </p:nvPicPr>
        <p:blipFill>
          <a:blip r:embed="rId3"/>
          <a:stretch>
            <a:fillRect/>
          </a:stretch>
        </p:blipFill>
        <p:spPr>
          <a:xfrm>
            <a:off x="723900" y="2857500"/>
            <a:ext cx="8363733" cy="4140558"/>
          </a:xfrm>
          <a:prstGeom prst="rect">
            <a:avLst/>
          </a:prstGeom>
        </p:spPr>
      </p:pic>
    </p:spTree>
    <p:extLst>
      <p:ext uri="{BB962C8B-B14F-4D97-AF65-F5344CB8AC3E}">
        <p14:creationId xmlns:p14="http://schemas.microsoft.com/office/powerpoint/2010/main" val="1189385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0"/>
            <a:ext cx="6746240" cy="406400"/>
          </a:xfrm>
          <a:prstGeom prst="rect">
            <a:avLst/>
          </a:prstGeom>
        </p:spPr>
        <p:txBody>
          <a:bodyPr vert="horz" lIns="97536" tIns="48768" rIns="97536" bIns="48768"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33" b="1" dirty="0">
                <a:solidFill>
                  <a:schemeClr val="bg1">
                    <a:lumMod val="75000"/>
                  </a:schemeClr>
                </a:solidFill>
              </a:rPr>
              <a:t>HDS New science for Individual Systems</a:t>
            </a:r>
            <a:endParaRPr lang="en-US" sz="2133" dirty="0">
              <a:solidFill>
                <a:schemeClr val="bg1">
                  <a:lumMod val="75000"/>
                </a:schemeClr>
              </a:solidFill>
            </a:endParaRPr>
          </a:p>
        </p:txBody>
      </p:sp>
      <p:sp>
        <p:nvSpPr>
          <p:cNvPr id="9" name="Slide Number Placeholder 3"/>
          <p:cNvSpPr>
            <a:spLocks noGrp="1"/>
          </p:cNvSpPr>
          <p:nvPr>
            <p:ph type="sldNum" sz="quarter" idx="12"/>
          </p:nvPr>
        </p:nvSpPr>
        <p:spPr>
          <a:xfrm>
            <a:off x="9347201" y="0"/>
            <a:ext cx="425844" cy="487680"/>
          </a:xfrm>
        </p:spPr>
        <p:txBody>
          <a:bodyPr/>
          <a:lstStyle/>
          <a:p>
            <a:pPr>
              <a:defRPr/>
            </a:pPr>
            <a:r>
              <a:rPr lang="en-US" sz="1707" dirty="0"/>
              <a:t>8</a:t>
            </a:r>
          </a:p>
        </p:txBody>
      </p:sp>
      <p:sp>
        <p:nvSpPr>
          <p:cNvPr id="21" name="Title 30">
            <a:extLst>
              <a:ext uri="{FF2B5EF4-FFF2-40B4-BE49-F238E27FC236}">
                <a16:creationId xmlns:a16="http://schemas.microsoft.com/office/drawing/2014/main" id="{6F54DF1C-09A4-4890-AF0C-53AC1DD81AD5}"/>
              </a:ext>
            </a:extLst>
          </p:cNvPr>
          <p:cNvSpPr txBox="1">
            <a:spLocks/>
          </p:cNvSpPr>
          <p:nvPr/>
        </p:nvSpPr>
        <p:spPr>
          <a:xfrm>
            <a:off x="812801" y="650240"/>
            <a:ext cx="8299216" cy="359049"/>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62" indent="-365762" algn="l">
              <a:buFont typeface="Arial" panose="020B0604020202020204" pitchFamily="34" charset="0"/>
              <a:buChar char="•"/>
            </a:pPr>
            <a:r>
              <a:rPr lang="en-US" sz="2987" dirty="0">
                <a:latin typeface="Arial" panose="020B0604020202020204" pitchFamily="34" charset="0"/>
                <a:cs typeface="Arial" panose="020B0604020202020204" pitchFamily="34" charset="0"/>
              </a:rPr>
              <a:t>Shared “common ledgers” make things whole</a:t>
            </a:r>
          </a:p>
        </p:txBody>
      </p:sp>
      <p:sp>
        <p:nvSpPr>
          <p:cNvPr id="24" name="Title 30">
            <a:extLst>
              <a:ext uri="{FF2B5EF4-FFF2-40B4-BE49-F238E27FC236}">
                <a16:creationId xmlns:a16="http://schemas.microsoft.com/office/drawing/2014/main" id="{CAB044A2-2769-4627-A296-16956CB3C88A}"/>
              </a:ext>
            </a:extLst>
          </p:cNvPr>
          <p:cNvSpPr txBox="1">
            <a:spLocks/>
          </p:cNvSpPr>
          <p:nvPr/>
        </p:nvSpPr>
        <p:spPr>
          <a:xfrm>
            <a:off x="81280" y="1645442"/>
            <a:ext cx="9393715" cy="549118"/>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5762" indent="-365762" algn="l">
              <a:lnSpc>
                <a:spcPct val="105000"/>
              </a:lnSpc>
              <a:spcBef>
                <a:spcPts val="427"/>
              </a:spcBef>
              <a:spcAft>
                <a:spcPts val="960"/>
              </a:spcAft>
              <a:buFont typeface="Arial" panose="020B0604020202020204" pitchFamily="34" charset="0"/>
              <a:buChar char="•"/>
              <a:tabLst>
                <a:tab pos="1463049" algn="l"/>
                <a:tab pos="6457058" algn="r"/>
              </a:tabLst>
            </a:pPr>
            <a:r>
              <a:rPr lang="en-US" sz="2987" dirty="0">
                <a:latin typeface="Calibri" panose="020F0502020204030204" pitchFamily="34" charset="0"/>
                <a:ea typeface="Calibri" panose="020F0502020204030204" pitchFamily="34" charset="0"/>
                <a:cs typeface="Times New Roman" panose="02020603050405020304" pitchFamily="18" charset="0"/>
              </a:rPr>
              <a:t>Universally shared maps of living system designs</a:t>
            </a:r>
          </a:p>
          <a:p>
            <a:pPr marL="585234" algn="l">
              <a:lnSpc>
                <a:spcPct val="102000"/>
              </a:lnSpc>
              <a:spcBef>
                <a:spcPts val="427"/>
              </a:spcBef>
              <a:spcAft>
                <a:spcPts val="427"/>
              </a:spcAft>
              <a:tabLst>
                <a:tab pos="1463049" algn="l"/>
                <a:tab pos="6457058" algn="r"/>
              </a:tabLst>
            </a:pPr>
            <a:r>
              <a:rPr lang="en-US" sz="2133" b="1" dirty="0">
                <a:latin typeface="Calibri" panose="020F0502020204030204" pitchFamily="34" charset="0"/>
                <a:ea typeface="Calibri" panose="020F0502020204030204" pitchFamily="34" charset="0"/>
                <a:cs typeface="Times New Roman" panose="02020603050405020304" pitchFamily="18" charset="0"/>
              </a:rPr>
              <a:t>Common cultures </a:t>
            </a:r>
            <a:r>
              <a:rPr lang="en-US" sz="2133" dirty="0">
                <a:latin typeface="Calibri" panose="020F0502020204030204" pitchFamily="34" charset="0"/>
                <a:ea typeface="Calibri" panose="020F0502020204030204" pitchFamily="34" charset="0"/>
                <a:cs typeface="Times New Roman" panose="02020603050405020304" pitchFamily="18" charset="0"/>
              </a:rPr>
              <a:t>– Like language, a distributed ledger of how to live</a:t>
            </a:r>
          </a:p>
          <a:p>
            <a:pPr marL="585234" algn="l">
              <a:lnSpc>
                <a:spcPct val="102000"/>
              </a:lnSpc>
              <a:spcBef>
                <a:spcPts val="427"/>
              </a:spcBef>
              <a:spcAft>
                <a:spcPts val="427"/>
              </a:spcAft>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 anchoring authentic inherited root ways of living and knowing </a:t>
            </a:r>
          </a:p>
          <a:p>
            <a:pPr marL="585234" algn="l">
              <a:lnSpc>
                <a:spcPct val="102000"/>
              </a:lnSpc>
              <a:spcBef>
                <a:spcPts val="427"/>
              </a:spcBef>
              <a:spcAft>
                <a:spcPts val="427"/>
              </a:spcAft>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 flexible keys to verbal and non-verbal recognition and collaboration   </a:t>
            </a:r>
          </a:p>
          <a:p>
            <a:pPr marL="585234" algn="l">
              <a:lnSpc>
                <a:spcPct val="102000"/>
              </a:lnSpc>
              <a:spcBef>
                <a:spcPts val="427"/>
              </a:spcBef>
              <a:spcAft>
                <a:spcPts val="427"/>
              </a:spcAft>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 actively validated and coordinated in forming relationships</a:t>
            </a:r>
          </a:p>
          <a:p>
            <a:pPr marL="585234" algn="l">
              <a:lnSpc>
                <a:spcPct val="102000"/>
              </a:lnSpc>
              <a:spcBef>
                <a:spcPts val="427"/>
              </a:spcBef>
              <a:spcAft>
                <a:spcPts val="427"/>
              </a:spcAft>
              <a:tabLst>
                <a:tab pos="1463049" algn="l"/>
                <a:tab pos="6457058" algn="r"/>
              </a:tabLst>
            </a:pPr>
            <a:r>
              <a:rPr lang="en-US" sz="2133" b="1" dirty="0">
                <a:latin typeface="Calibri" panose="020F0502020204030204" pitchFamily="34" charset="0"/>
                <a:ea typeface="Calibri" panose="020F0502020204030204" pitchFamily="34" charset="0"/>
                <a:cs typeface="Times New Roman" panose="02020603050405020304" pitchFamily="18" charset="0"/>
              </a:rPr>
              <a:t>Local cultures – </a:t>
            </a:r>
            <a:r>
              <a:rPr lang="en-US" sz="2133" dirty="0">
                <a:latin typeface="Calibri" panose="020F0502020204030204" pitchFamily="34" charset="0"/>
                <a:ea typeface="Calibri" panose="020F0502020204030204" pitchFamily="34" charset="0"/>
                <a:cs typeface="Times New Roman" panose="02020603050405020304" pitchFamily="18" charset="0"/>
              </a:rPr>
              <a:t>Locally distributed ways of working</a:t>
            </a:r>
          </a:p>
          <a:p>
            <a:pPr marL="585234" algn="l">
              <a:lnSpc>
                <a:spcPct val="102000"/>
              </a:lnSpc>
              <a:spcBef>
                <a:spcPts val="427"/>
              </a:spcBef>
              <a:spcAft>
                <a:spcPts val="427"/>
              </a:spcAft>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 inherited from growth around the founding inspirations </a:t>
            </a:r>
          </a:p>
          <a:p>
            <a:pPr marL="585234" algn="l">
              <a:lnSpc>
                <a:spcPct val="102000"/>
              </a:lnSpc>
              <a:spcBef>
                <a:spcPts val="427"/>
              </a:spcBef>
              <a:spcAft>
                <a:spcPts val="427"/>
              </a:spcAft>
              <a:tabLst>
                <a:tab pos="1463049" algn="l"/>
                <a:tab pos="6457058" algn="r"/>
              </a:tabLst>
            </a:pPr>
            <a:r>
              <a:rPr lang="en-US" sz="2133" dirty="0">
                <a:latin typeface="Calibri" panose="020F0502020204030204" pitchFamily="34" charset="0"/>
                <a:ea typeface="Calibri" panose="020F0502020204030204" pitchFamily="34" charset="0"/>
                <a:cs typeface="Times New Roman" panose="02020603050405020304" pitchFamily="18" charset="0"/>
              </a:rPr>
              <a:t>– actively validated and coordinated in responding to new experience.</a:t>
            </a:r>
          </a:p>
          <a:p>
            <a:pPr marL="585234" algn="l">
              <a:lnSpc>
                <a:spcPct val="105000"/>
              </a:lnSpc>
              <a:spcBef>
                <a:spcPts val="427"/>
              </a:spcBef>
              <a:spcAft>
                <a:spcPts val="427"/>
              </a:spcAft>
              <a:tabLst>
                <a:tab pos="1463049" algn="l"/>
                <a:tab pos="6457058" algn="r"/>
              </a:tabLst>
            </a:pPr>
            <a:endParaRPr lang="en-US" sz="256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30">
            <a:extLst>
              <a:ext uri="{FF2B5EF4-FFF2-40B4-BE49-F238E27FC236}">
                <a16:creationId xmlns:a16="http://schemas.microsoft.com/office/drawing/2014/main" id="{C5480864-6465-4D8E-8107-4C21BEA45A08}"/>
              </a:ext>
            </a:extLst>
          </p:cNvPr>
          <p:cNvSpPr txBox="1">
            <a:spLocks/>
          </p:cNvSpPr>
          <p:nvPr/>
        </p:nvSpPr>
        <p:spPr>
          <a:xfrm>
            <a:off x="139944" y="6258560"/>
            <a:ext cx="9393715" cy="406400"/>
          </a:xfrm>
          <a:prstGeom prst="rect">
            <a:avLst/>
          </a:prstGeom>
        </p:spPr>
        <p:txBody>
          <a:bodyPr vert="horz" lIns="97536" tIns="48768" rIns="97536" bIns="48768"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87" dirty="0">
                <a:latin typeface="Calibri" panose="020F0502020204030204" pitchFamily="34" charset="0"/>
                <a:ea typeface="Calibri" panose="020F0502020204030204" pitchFamily="34" charset="0"/>
                <a:cs typeface="Times New Roman" panose="02020603050405020304" pitchFamily="18" charset="0"/>
              </a:rPr>
              <a:t>= Reproductive integrity with polycentric design</a:t>
            </a:r>
            <a:br>
              <a:rPr lang="en-US" sz="2987" b="1" dirty="0">
                <a:latin typeface="Calibri" panose="020F0502020204030204" pitchFamily="34" charset="0"/>
                <a:ea typeface="Calibri" panose="020F0502020204030204" pitchFamily="34" charset="0"/>
                <a:cs typeface="Times New Roman" panose="02020603050405020304" pitchFamily="18" charset="0"/>
              </a:rPr>
            </a:br>
            <a:r>
              <a:rPr lang="en-US" sz="2133" dirty="0">
                <a:latin typeface="Calibri" panose="020F0502020204030204" pitchFamily="34" charset="0"/>
                <a:cs typeface="Times New Roman" panose="02020603050405020304" pitchFamily="18" charset="0"/>
              </a:rPr>
              <a:t>animated and </a:t>
            </a:r>
            <a:r>
              <a:rPr lang="en-US" sz="2133" dirty="0">
                <a:latin typeface="Calibri" panose="020F0502020204030204" pitchFamily="34" charset="0"/>
                <a:ea typeface="Calibri" panose="020F0502020204030204" pitchFamily="34" charset="0"/>
                <a:cs typeface="Times New Roman" panose="02020603050405020304" pitchFamily="18" charset="0"/>
              </a:rPr>
              <a:t>anchored by the pushes and pulls of holistic self-governance </a:t>
            </a:r>
            <a:endParaRPr lang="en-US" sz="298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75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a:extLst>
              <a:ext uri="{FF2B5EF4-FFF2-40B4-BE49-F238E27FC236}">
                <a16:creationId xmlns:a16="http://schemas.microsoft.com/office/drawing/2014/main" id="{634363E0-207C-5DC3-9602-E1D26C674093}"/>
              </a:ext>
            </a:extLst>
          </p:cNvPr>
          <p:cNvSpPr txBox="1">
            <a:spLocks/>
          </p:cNvSpPr>
          <p:nvPr/>
        </p:nvSpPr>
        <p:spPr>
          <a:xfrm>
            <a:off x="463126" y="6165993"/>
            <a:ext cx="8827348" cy="554516"/>
          </a:xfrm>
          <a:prstGeom prst="rect">
            <a:avLst/>
          </a:prstGeom>
        </p:spPr>
        <p:txBody>
          <a:bodyPr vert="horz" lIns="97536" tIns="48769" rIns="97536" bIns="48769"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tabLst>
                <a:tab pos="3892550" algn="r"/>
                <a:tab pos="4806950" algn="l"/>
              </a:tabLst>
            </a:pPr>
            <a:r>
              <a:rPr lang="en-US" sz="1492" dirty="0">
                <a:latin typeface="Arial" panose="020B0604020202020204" pitchFamily="34" charset="0"/>
                <a:cs typeface="Arial" panose="020B0604020202020204" pitchFamily="34" charset="0"/>
              </a:rPr>
              <a:t>	ISSS 2022 Slide Sets and Paper	</a:t>
            </a:r>
            <a:r>
              <a:rPr lang="en-US" sz="1492" dirty="0">
                <a:latin typeface="Arial" panose="020B0604020202020204" pitchFamily="34" charset="0"/>
                <a:cs typeface="Arial" panose="020B0604020202020204" pitchFamily="34" charset="0"/>
                <a:hlinkClick r:id="rId3"/>
              </a:rPr>
              <a:t>https://synapse9.com/_ISSS-22 </a:t>
            </a:r>
            <a:endParaRPr lang="en-US" sz="1492" dirty="0">
              <a:latin typeface="Arial" panose="020B0604020202020204" pitchFamily="34" charset="0"/>
              <a:cs typeface="Arial" panose="020B0604020202020204" pitchFamily="34" charset="0"/>
            </a:endParaRPr>
          </a:p>
          <a:p>
            <a:pPr algn="l">
              <a:lnSpc>
                <a:spcPct val="120000"/>
              </a:lnSpc>
              <a:tabLst>
                <a:tab pos="3892550" algn="r"/>
                <a:tab pos="4806950" algn="l"/>
              </a:tabLst>
            </a:pPr>
            <a:r>
              <a:rPr lang="en-US" sz="1492" dirty="0">
                <a:latin typeface="Arial" panose="020B0604020202020204" pitchFamily="34" charset="0"/>
                <a:cs typeface="Arial" panose="020B0604020202020204" pitchFamily="34" charset="0"/>
              </a:rPr>
              <a:t>	Contact &amp; Research	</a:t>
            </a:r>
            <a:r>
              <a:rPr lang="en-US" sz="1492" dirty="0">
                <a:latin typeface="Arial" panose="020B0604020202020204" pitchFamily="34" charset="0"/>
                <a:cs typeface="Arial" panose="020B0604020202020204" pitchFamily="34" charset="0"/>
                <a:hlinkClick r:id="rId4"/>
              </a:rPr>
              <a:t>https://synapse9.com/signals/</a:t>
            </a:r>
            <a:r>
              <a:rPr lang="en-US" sz="1492" dirty="0">
                <a:latin typeface="Arial" panose="020B0604020202020204" pitchFamily="34" charset="0"/>
                <a:cs typeface="Arial" panose="020B0604020202020204" pitchFamily="34" charset="0"/>
              </a:rPr>
              <a:t>  </a:t>
            </a:r>
          </a:p>
          <a:p>
            <a:pPr algn="l">
              <a:lnSpc>
                <a:spcPct val="120000"/>
              </a:lnSpc>
              <a:tabLst>
                <a:tab pos="2682244" algn="r"/>
              </a:tabLst>
            </a:pPr>
            <a:endParaRPr lang="en-US" sz="1492"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BF993DD-48AF-F435-7013-0CE00AE481ED}"/>
              </a:ext>
            </a:extLst>
          </p:cNvPr>
          <p:cNvSpPr txBox="1">
            <a:spLocks/>
          </p:cNvSpPr>
          <p:nvPr/>
        </p:nvSpPr>
        <p:spPr>
          <a:xfrm>
            <a:off x="170022" y="138480"/>
            <a:ext cx="8971280" cy="406400"/>
          </a:xfrm>
          <a:prstGeom prst="rect">
            <a:avLst/>
          </a:prstGeom>
        </p:spPr>
        <p:txBody>
          <a:bodyPr vert="horz" lIns="97536" tIns="48769" rIns="97536" bIns="48769"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l">
              <a:tabLst>
                <a:tab pos="9392934" algn="r"/>
              </a:tabLst>
            </a:pPr>
            <a:r>
              <a:rPr lang="en-US" sz="2133" b="1" dirty="0">
                <a:solidFill>
                  <a:schemeClr val="bg1">
                    <a:lumMod val="75000"/>
                  </a:schemeClr>
                </a:solidFill>
              </a:rPr>
              <a:t>New Science for Natural Systems  	Jessie Henshaw</a:t>
            </a:r>
            <a:endParaRPr lang="en-US" sz="2133" dirty="0">
              <a:solidFill>
                <a:schemeClr val="bg1">
                  <a:lumMod val="75000"/>
                </a:schemeClr>
              </a:solidFill>
            </a:endParaRPr>
          </a:p>
        </p:txBody>
      </p:sp>
      <p:sp>
        <p:nvSpPr>
          <p:cNvPr id="8" name="Title 30">
            <a:extLst>
              <a:ext uri="{FF2B5EF4-FFF2-40B4-BE49-F238E27FC236}">
                <a16:creationId xmlns:a16="http://schemas.microsoft.com/office/drawing/2014/main" id="{01174B04-5173-3484-3540-D978CD37C9A3}"/>
              </a:ext>
            </a:extLst>
          </p:cNvPr>
          <p:cNvSpPr txBox="1">
            <a:spLocks/>
          </p:cNvSpPr>
          <p:nvPr/>
        </p:nvSpPr>
        <p:spPr>
          <a:xfrm>
            <a:off x="463126" y="3276600"/>
            <a:ext cx="8827348" cy="554516"/>
          </a:xfrm>
          <a:prstGeom prst="rect">
            <a:avLst/>
          </a:prstGeom>
        </p:spPr>
        <p:txBody>
          <a:bodyPr vert="horz" lIns="97536" tIns="48769" rIns="97536" bIns="48769"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tabLst>
                <a:tab pos="3892550" algn="r"/>
                <a:tab pos="4806950" algn="l"/>
              </a:tabLst>
            </a:pPr>
            <a:r>
              <a:rPr lang="en-US" sz="1800" dirty="0">
                <a:latin typeface="Times New Roman" panose="02020603050405020304" pitchFamily="18" charset="0"/>
                <a:cs typeface="Times New Roman" panose="02020603050405020304" pitchFamily="18" charset="0"/>
              </a:rPr>
              <a:t>End</a:t>
            </a:r>
            <a:endParaRPr lang="en-US" sz="1492"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C8F73130-1181-6E3C-8D8B-E9FFB253232A}"/>
              </a:ext>
            </a:extLst>
          </p:cNvPr>
          <p:cNvSpPr txBox="1">
            <a:spLocks/>
          </p:cNvSpPr>
          <p:nvPr/>
        </p:nvSpPr>
        <p:spPr>
          <a:xfrm>
            <a:off x="0" y="6860246"/>
            <a:ext cx="9753600" cy="492125"/>
          </a:xfrm>
          <a:prstGeom prst="rect">
            <a:avLst/>
          </a:prstGeom>
          <a:solidFill>
            <a:schemeClr val="bg1">
              <a:lumMod val="95000"/>
            </a:schemeClr>
          </a:solidFill>
        </p:spPr>
        <p:txBody>
          <a:bodyPr vert="horz" lIns="73152" tIns="36576" rIns="73152" bIns="3657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4806950" algn="ctr"/>
              </a:tabLst>
            </a:pPr>
            <a:r>
              <a:rPr lang="en-US" sz="1600" dirty="0"/>
              <a:t>    </a:t>
            </a:r>
            <a:r>
              <a:rPr lang="en-US" sz="1700" dirty="0"/>
              <a:t>Jessie Henshaw   	Natural Systems Design Science</a:t>
            </a:r>
          </a:p>
          <a:p>
            <a:pPr algn="l"/>
            <a:r>
              <a:rPr lang="en-US" sz="600" dirty="0">
                <a:solidFill>
                  <a:schemeClr val="bg1">
                    <a:lumMod val="65000"/>
                  </a:schemeClr>
                </a:solidFill>
              </a:rPr>
              <a:t> </a:t>
            </a:r>
          </a:p>
        </p:txBody>
      </p:sp>
    </p:spTree>
    <p:extLst>
      <p:ext uri="{BB962C8B-B14F-4D97-AF65-F5344CB8AC3E}">
        <p14:creationId xmlns:p14="http://schemas.microsoft.com/office/powerpoint/2010/main" val="54538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BA8097D2-D5D2-4E2E-82BF-48C1F7FA5279}"/>
              </a:ext>
            </a:extLst>
          </p:cNvPr>
          <p:cNvSpPr txBox="1">
            <a:spLocks/>
          </p:cNvSpPr>
          <p:nvPr/>
        </p:nvSpPr>
        <p:spPr>
          <a:xfrm>
            <a:off x="9220200" y="130253"/>
            <a:ext cx="345111"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6</a:t>
            </a:fld>
            <a:endParaRPr lang="en-US" sz="1219" dirty="0"/>
          </a:p>
        </p:txBody>
      </p:sp>
      <p:sp>
        <p:nvSpPr>
          <p:cNvPr id="15" name="Title 30">
            <a:extLst>
              <a:ext uri="{FF2B5EF4-FFF2-40B4-BE49-F238E27FC236}">
                <a16:creationId xmlns:a16="http://schemas.microsoft.com/office/drawing/2014/main" id="{9F667627-086E-B486-28E8-26CF2D37B348}"/>
              </a:ext>
            </a:extLst>
          </p:cNvPr>
          <p:cNvSpPr txBox="1">
            <a:spLocks/>
          </p:cNvSpPr>
          <p:nvPr/>
        </p:nvSpPr>
        <p:spPr>
          <a:xfrm>
            <a:off x="170022" y="4191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rPr>
              <a:t>Simple Abstract of the Minimal Stages of Emergence</a:t>
            </a:r>
          </a:p>
          <a:p>
            <a:pPr>
              <a:spcBef>
                <a:spcPts val="1200"/>
              </a:spcBef>
            </a:pPr>
            <a:r>
              <a:rPr lang="en-US" sz="2400" dirty="0">
                <a:latin typeface="Arial" panose="020B0604020202020204" pitchFamily="34" charset="0"/>
                <a:cs typeface="Arial" panose="020B0604020202020204" pitchFamily="34" charset="0"/>
              </a:rPr>
              <a:t>― </a:t>
            </a:r>
            <a:r>
              <a:rPr lang="en-US" sz="2400" dirty="0">
                <a:latin typeface="Times New Roman" panose="02020603050405020304" pitchFamily="18" charset="0"/>
                <a:cs typeface="Times New Roman" panose="02020603050405020304" pitchFamily="18" charset="0"/>
              </a:rPr>
              <a:t>Going through them ourselves, what leads us through?? </a:t>
            </a:r>
            <a:r>
              <a:rPr lang="en-US" sz="2400" dirty="0">
                <a:latin typeface="Arial" panose="020B0604020202020204" pitchFamily="34" charset="0"/>
                <a:cs typeface="Arial" panose="020B0604020202020204" pitchFamily="34" charset="0"/>
              </a:rPr>
              <a:t>―</a:t>
            </a:r>
            <a:endParaRPr lang="en-US" sz="2400"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endParaRPr>
          </a:p>
        </p:txBody>
      </p:sp>
      <p:sp>
        <p:nvSpPr>
          <p:cNvPr id="16" name="Title 1">
            <a:extLst>
              <a:ext uri="{FF2B5EF4-FFF2-40B4-BE49-F238E27FC236}">
                <a16:creationId xmlns:a16="http://schemas.microsoft.com/office/drawing/2014/main" id="{1AB019F2-568F-59F9-7A0F-98B5EC463201}"/>
              </a:ext>
            </a:extLst>
          </p:cNvPr>
          <p:cNvSpPr txBox="1">
            <a:spLocks/>
          </p:cNvSpPr>
          <p:nvPr/>
        </p:nvSpPr>
        <p:spPr>
          <a:xfrm>
            <a:off x="1228010" y="152400"/>
            <a:ext cx="7297578" cy="381000"/>
          </a:xfrm>
          <a:prstGeom prst="rect">
            <a:avLst/>
          </a:prstGeom>
        </p:spPr>
        <p:txBody>
          <a:bodyPr vert="horz" lIns="97536" tIns="48769" rIns="97536" bIns="4876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0" algn="just">
              <a:tabLst>
                <a:tab pos="9392889" algn="r"/>
              </a:tabLst>
            </a:pPr>
            <a:r>
              <a:rPr lang="en-US" sz="2133" b="1" dirty="0">
                <a:solidFill>
                  <a:schemeClr val="bg1">
                    <a:lumMod val="75000"/>
                  </a:schemeClr>
                </a:solidFill>
              </a:rPr>
              <a:t>  </a:t>
            </a:r>
            <a:r>
              <a:rPr lang="en-US" sz="1700" b="1" spc="800" dirty="0">
                <a:solidFill>
                  <a:schemeClr val="bg1">
                    <a:lumMod val="75000"/>
                  </a:schemeClr>
                </a:solidFill>
              </a:rPr>
              <a:t>2-Noticing and responding to systems</a:t>
            </a:r>
            <a:r>
              <a:rPr lang="en-US" sz="2133" b="1" dirty="0">
                <a:solidFill>
                  <a:schemeClr val="bg1">
                    <a:lumMod val="75000"/>
                  </a:schemeClr>
                </a:solidFill>
              </a:rPr>
              <a:t>	</a:t>
            </a:r>
            <a:endParaRPr lang="en-US" sz="2133" dirty="0">
              <a:solidFill>
                <a:schemeClr val="bg1">
                  <a:lumMod val="75000"/>
                </a:schemeClr>
              </a:solidFill>
            </a:endParaRPr>
          </a:p>
        </p:txBody>
      </p:sp>
      <p:sp>
        <p:nvSpPr>
          <p:cNvPr id="9" name="Title 30">
            <a:extLst>
              <a:ext uri="{FF2B5EF4-FFF2-40B4-BE49-F238E27FC236}">
                <a16:creationId xmlns:a16="http://schemas.microsoft.com/office/drawing/2014/main" id="{BD88AC13-59A2-EC7A-AF97-0E3AFE225549}"/>
              </a:ext>
            </a:extLst>
          </p:cNvPr>
          <p:cNvSpPr txBox="1">
            <a:spLocks/>
          </p:cNvSpPr>
          <p:nvPr/>
        </p:nvSpPr>
        <p:spPr>
          <a:xfrm>
            <a:off x="5327471" y="3444819"/>
            <a:ext cx="4213042" cy="3641781"/>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9863" indent="-1588" algn="l">
              <a:spcAft>
                <a:spcPts val="600"/>
              </a:spcAft>
              <a:buFont typeface="Arial" panose="020B0604020202020204" pitchFamily="34" charset="0"/>
              <a:buChar char="•"/>
              <a:tabLst>
                <a:tab pos="457200" algn="l"/>
              </a:tabLst>
            </a:pPr>
            <a:r>
              <a:rPr lang="en-US" sz="1800" dirty="0"/>
              <a:t> Moving resources from growth going to care of what growth built is how natural enduring systems work.</a:t>
            </a:r>
          </a:p>
          <a:p>
            <a:pPr marL="115888" indent="-1588" algn="l">
              <a:spcAft>
                <a:spcPts val="600"/>
              </a:spcAft>
              <a:buFont typeface="Arial" panose="020B0604020202020204" pitchFamily="34" charset="0"/>
              <a:buChar char="•"/>
              <a:tabLst>
                <a:tab pos="341313" algn="l"/>
              </a:tabLst>
            </a:pPr>
            <a:r>
              <a:rPr lang="en-US" sz="1800" dirty="0"/>
              <a:t> The system still needs profits for resilience to shocks and making collective choices about needs.</a:t>
            </a:r>
          </a:p>
          <a:p>
            <a:pPr marL="115888" indent="-1588" algn="l">
              <a:spcAft>
                <a:spcPts val="600"/>
              </a:spcAft>
              <a:buFont typeface="Arial" panose="020B0604020202020204" pitchFamily="34" charset="0"/>
              <a:buChar char="•"/>
              <a:tabLst>
                <a:tab pos="341313" algn="l"/>
              </a:tabLst>
            </a:pPr>
            <a:r>
              <a:rPr lang="en-US" sz="1800" dirty="0"/>
              <a:t> Sustainability and Impact Investing already do that, but neither would change the system.</a:t>
            </a:r>
          </a:p>
          <a:p>
            <a:pPr marL="115888" indent="-1588" algn="l">
              <a:spcAft>
                <a:spcPts val="600"/>
              </a:spcAft>
              <a:buFont typeface="Arial" panose="020B0604020202020204" pitchFamily="34" charset="0"/>
              <a:buChar char="•"/>
              <a:tabLst>
                <a:tab pos="341313" algn="l"/>
              </a:tabLst>
            </a:pPr>
            <a:r>
              <a:rPr lang="en-US" sz="1800" dirty="0"/>
              <a:t> So it’s really necessary for the elite managers to feel the threat to themselves and every one else.</a:t>
            </a:r>
          </a:p>
        </p:txBody>
      </p:sp>
      <p:pic>
        <p:nvPicPr>
          <p:cNvPr id="10" name="Picture 9">
            <a:extLst>
              <a:ext uri="{FF2B5EF4-FFF2-40B4-BE49-F238E27FC236}">
                <a16:creationId xmlns:a16="http://schemas.microsoft.com/office/drawing/2014/main" id="{8E403343-3394-8583-F04A-CB84D25C1BAF}"/>
              </a:ext>
            </a:extLst>
          </p:cNvPr>
          <p:cNvPicPr>
            <a:picLocks noChangeAspect="1"/>
          </p:cNvPicPr>
          <p:nvPr/>
        </p:nvPicPr>
        <p:blipFill rotWithShape="1">
          <a:blip r:embed="rId3">
            <a:extLst>
              <a:ext uri="{28A0092B-C50C-407E-A947-70E740481C1C}">
                <a14:useLocalDpi xmlns:a14="http://schemas.microsoft.com/office/drawing/2010/main" val="0"/>
              </a:ext>
            </a:extLst>
          </a:blip>
          <a:srcRect l="2073" t="7072" r="145"/>
          <a:stretch/>
        </p:blipFill>
        <p:spPr>
          <a:xfrm>
            <a:off x="178308" y="3009899"/>
            <a:ext cx="5364642" cy="4137213"/>
          </a:xfrm>
          <a:prstGeom prst="rect">
            <a:avLst/>
          </a:prstGeom>
        </p:spPr>
      </p:pic>
      <p:sp>
        <p:nvSpPr>
          <p:cNvPr id="11" name="Title 30">
            <a:extLst>
              <a:ext uri="{FF2B5EF4-FFF2-40B4-BE49-F238E27FC236}">
                <a16:creationId xmlns:a16="http://schemas.microsoft.com/office/drawing/2014/main" id="{90EBE05E-13C6-EFCE-2CF1-AD6B04AD11DD}"/>
              </a:ext>
            </a:extLst>
          </p:cNvPr>
          <p:cNvSpPr txBox="1">
            <a:spLocks/>
          </p:cNvSpPr>
          <p:nvPr/>
        </p:nvSpPr>
        <p:spPr>
          <a:xfrm>
            <a:off x="170022" y="1981200"/>
            <a:ext cx="9067800" cy="43797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anose="02020603050405020304" pitchFamily="18" charset="0"/>
              </a:rPr>
              <a:t>Like at the midpoint turn, from startup to finishing a thought or task,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what makes it feel it’s the right time?</a:t>
            </a:r>
            <a:endParaRPr lang="en-US" sz="1600" b="1" dirty="0">
              <a:latin typeface="Arial" panose="020B0604020202020204" pitchFamily="34" charset="0"/>
              <a:cs typeface="Arial" panose="020B0604020202020204" pitchFamily="34" charset="0"/>
            </a:endParaRPr>
          </a:p>
        </p:txBody>
      </p:sp>
      <p:sp>
        <p:nvSpPr>
          <p:cNvPr id="14" name="Title 30">
            <a:extLst>
              <a:ext uri="{FF2B5EF4-FFF2-40B4-BE49-F238E27FC236}">
                <a16:creationId xmlns:a16="http://schemas.microsoft.com/office/drawing/2014/main" id="{1FC07762-3C48-2632-70F1-DAEA36CEB4FC}"/>
              </a:ext>
            </a:extLst>
          </p:cNvPr>
          <p:cNvSpPr txBox="1">
            <a:spLocks/>
          </p:cNvSpPr>
          <p:nvPr/>
        </p:nvSpPr>
        <p:spPr>
          <a:xfrm>
            <a:off x="5542950" y="2933700"/>
            <a:ext cx="3334350" cy="43797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i="1" dirty="0">
                <a:latin typeface="Arial" panose="020B0604020202020204" pitchFamily="34" charset="0"/>
                <a:cs typeface="Arial" panose="020B0604020202020204" pitchFamily="34" charset="0"/>
              </a:rPr>
              <a:t>Note: All systems have interior </a:t>
            </a:r>
            <a:br>
              <a:rPr lang="en-US" sz="1600" i="1"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and exterior worlds</a:t>
            </a:r>
          </a:p>
        </p:txBody>
      </p:sp>
    </p:spTree>
    <p:extLst>
      <p:ext uri="{BB962C8B-B14F-4D97-AF65-F5344CB8AC3E}">
        <p14:creationId xmlns:p14="http://schemas.microsoft.com/office/powerpoint/2010/main" val="134984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0">
            <a:extLst>
              <a:ext uri="{FF2B5EF4-FFF2-40B4-BE49-F238E27FC236}">
                <a16:creationId xmlns:a16="http://schemas.microsoft.com/office/drawing/2014/main" id="{23388BEA-ED3B-4969-B773-4E81B620B01E}"/>
              </a:ext>
            </a:extLst>
          </p:cNvPr>
          <p:cNvSpPr txBox="1">
            <a:spLocks/>
          </p:cNvSpPr>
          <p:nvPr/>
        </p:nvSpPr>
        <p:spPr>
          <a:xfrm>
            <a:off x="5334000" y="4419600"/>
            <a:ext cx="4231310" cy="2362200"/>
          </a:xfrm>
          <a:prstGeom prst="rect">
            <a:avLst/>
          </a:prstGeom>
        </p:spPr>
        <p:txBody>
          <a:bodyPr vert="horz" lIns="0" tIns="36576" rIns="0"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4329" indent="-274329" algn="l">
              <a:lnSpc>
                <a:spcPct val="105000"/>
              </a:lnSpc>
              <a:spcAft>
                <a:spcPts val="600"/>
              </a:spcAft>
              <a:buFont typeface="Arial" panose="020B0604020202020204" pitchFamily="34" charset="0"/>
              <a:buChar char="•"/>
            </a:pPr>
            <a:r>
              <a:rPr lang="en-US" sz="2000" dirty="0">
                <a:latin typeface="+mn-lt"/>
                <a:cs typeface="Arial" panose="020B0604020202020204" pitchFamily="34" charset="0"/>
              </a:rPr>
              <a:t>Natural growth first multiplies the patterns of the seed, diversifying and expanding to its initial limits of its initial resource.</a:t>
            </a:r>
          </a:p>
          <a:p>
            <a:pPr marL="274329" indent="-274329" algn="l">
              <a:lnSpc>
                <a:spcPct val="105000"/>
              </a:lnSpc>
              <a:spcAft>
                <a:spcPts val="600"/>
              </a:spcAft>
              <a:buFont typeface="Arial" panose="020B0604020202020204" pitchFamily="34" charset="0"/>
              <a:buChar char="•"/>
            </a:pPr>
            <a:r>
              <a:rPr lang="en-US" sz="2000" dirty="0">
                <a:latin typeface="+mn-lt"/>
                <a:cs typeface="Arial" panose="020B0604020202020204" pitchFamily="34" charset="0"/>
              </a:rPr>
              <a:t>And after that explosive growth there is a change in plan, to perfecting the design as its limit to growth</a:t>
            </a:r>
          </a:p>
          <a:p>
            <a:pPr marL="274329" indent="-274329" algn="l">
              <a:lnSpc>
                <a:spcPct val="105000"/>
              </a:lnSpc>
              <a:spcAft>
                <a:spcPts val="600"/>
              </a:spcAft>
              <a:buFont typeface="Arial" panose="020B0604020202020204" pitchFamily="34" charset="0"/>
              <a:buChar char="•"/>
            </a:pPr>
            <a:endParaRPr lang="en-US" sz="2200" dirty="0">
              <a:latin typeface="+mn-lt"/>
              <a:cs typeface="Arial" panose="020B0604020202020204" pitchFamily="34" charset="0"/>
            </a:endParaRPr>
          </a:p>
        </p:txBody>
      </p:sp>
      <p:pic>
        <p:nvPicPr>
          <p:cNvPr id="19" name="Picture 18">
            <a:extLst>
              <a:ext uri="{FF2B5EF4-FFF2-40B4-BE49-F238E27FC236}">
                <a16:creationId xmlns:a16="http://schemas.microsoft.com/office/drawing/2014/main" id="{B9248FF5-ED53-4499-86E1-8073B3687724}"/>
              </a:ext>
            </a:extLst>
          </p:cNvPr>
          <p:cNvPicPr>
            <a:picLocks noChangeAspect="1"/>
          </p:cNvPicPr>
          <p:nvPr/>
        </p:nvPicPr>
        <p:blipFill rotWithShape="1">
          <a:blip r:embed="rId3"/>
          <a:srcRect r="6918"/>
          <a:stretch/>
        </p:blipFill>
        <p:spPr>
          <a:xfrm>
            <a:off x="1143000" y="4073430"/>
            <a:ext cx="3429000" cy="2632170"/>
          </a:xfrm>
          <a:prstGeom prst="rect">
            <a:avLst/>
          </a:prstGeom>
        </p:spPr>
      </p:pic>
      <p:sp>
        <p:nvSpPr>
          <p:cNvPr id="15" name="Title 30">
            <a:extLst>
              <a:ext uri="{FF2B5EF4-FFF2-40B4-BE49-F238E27FC236}">
                <a16:creationId xmlns:a16="http://schemas.microsoft.com/office/drawing/2014/main" id="{19E9F5E9-503D-73A2-575A-6175AB9433A0}"/>
              </a:ext>
            </a:extLst>
          </p:cNvPr>
          <p:cNvSpPr txBox="1">
            <a:spLocks/>
          </p:cNvSpPr>
          <p:nvPr/>
        </p:nvSpPr>
        <p:spPr>
          <a:xfrm>
            <a:off x="188289" y="2286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rPr>
              <a:t>Reading life’s designs and changes emerging</a:t>
            </a:r>
          </a:p>
          <a:p>
            <a:pPr>
              <a:spcBef>
                <a:spcPts val="1200"/>
              </a:spcBef>
            </a:pPr>
            <a:r>
              <a:rPr lang="en-US" sz="2400" dirty="0">
                <a:latin typeface="Arial" panose="020B0604020202020204" pitchFamily="34" charset="0"/>
                <a:cs typeface="Arial" panose="020B0604020202020204" pitchFamily="34" charset="0"/>
              </a:rPr>
              <a:t>Where do you see “animating seeds of growth”, creating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“centers - with connections,”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central home-world creation process and design of life? </a:t>
            </a:r>
          </a:p>
        </p:txBody>
      </p:sp>
      <p:sp>
        <p:nvSpPr>
          <p:cNvPr id="20" name="Title 30">
            <a:extLst>
              <a:ext uri="{FF2B5EF4-FFF2-40B4-BE49-F238E27FC236}">
                <a16:creationId xmlns:a16="http://schemas.microsoft.com/office/drawing/2014/main" id="{438BF25B-DF73-EEFD-74C9-7CB81FCD6DEA}"/>
              </a:ext>
            </a:extLst>
          </p:cNvPr>
          <p:cNvSpPr txBox="1">
            <a:spLocks/>
          </p:cNvSpPr>
          <p:nvPr/>
        </p:nvSpPr>
        <p:spPr>
          <a:xfrm>
            <a:off x="304800" y="6783156"/>
            <a:ext cx="9190377"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latin typeface="+mn-lt"/>
                <a:cs typeface="Times New Roman" panose="02020603050405020304" pitchFamily="18" charset="0"/>
              </a:rPr>
              <a:t>Think of the center as an</a:t>
            </a:r>
            <a:r>
              <a:rPr lang="en-US" sz="2200" b="1" dirty="0">
                <a:solidFill>
                  <a:srgbClr val="C00000"/>
                </a:solidFill>
                <a:latin typeface="+mn-lt"/>
                <a:cs typeface="Times New Roman" panose="02020603050405020304" pitchFamily="18" charset="0"/>
              </a:rPr>
              <a:t> inside world</a:t>
            </a:r>
            <a:r>
              <a:rPr lang="en-US" sz="2200" dirty="0">
                <a:latin typeface="+mn-lt"/>
                <a:cs typeface="Times New Roman" panose="02020603050405020304" pitchFamily="18" charset="0"/>
              </a:rPr>
              <a:t> connecting with its </a:t>
            </a:r>
            <a:r>
              <a:rPr lang="en-US" sz="2200" b="1" dirty="0">
                <a:solidFill>
                  <a:srgbClr val="C00000"/>
                </a:solidFill>
                <a:latin typeface="+mn-lt"/>
                <a:cs typeface="Times New Roman" panose="02020603050405020304" pitchFamily="18" charset="0"/>
              </a:rPr>
              <a:t>outside world</a:t>
            </a:r>
          </a:p>
          <a:p>
            <a:r>
              <a:rPr lang="en-US" sz="2200" dirty="0">
                <a:latin typeface="+mn-lt"/>
                <a:cs typeface="Times New Roman" panose="02020603050405020304" pitchFamily="18" charset="0"/>
              </a:rPr>
              <a:t> a</a:t>
            </a:r>
          </a:p>
        </p:txBody>
      </p:sp>
      <p:sp>
        <p:nvSpPr>
          <p:cNvPr id="12" name="Title 30">
            <a:extLst>
              <a:ext uri="{FF2B5EF4-FFF2-40B4-BE49-F238E27FC236}">
                <a16:creationId xmlns:a16="http://schemas.microsoft.com/office/drawing/2014/main" id="{E29F28DC-262F-AB7D-DC74-E709B3AAF8E3}"/>
              </a:ext>
            </a:extLst>
          </p:cNvPr>
          <p:cNvSpPr txBox="1">
            <a:spLocks/>
          </p:cNvSpPr>
          <p:nvPr/>
        </p:nvSpPr>
        <p:spPr>
          <a:xfrm>
            <a:off x="685800" y="2057400"/>
            <a:ext cx="8305800" cy="3048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cs typeface="Times New Roman" panose="02020603050405020304" pitchFamily="18" charset="0"/>
              </a:rPr>
              <a:t>The animating center coupling with its context</a:t>
            </a:r>
          </a:p>
          <a:p>
            <a:r>
              <a:rPr lang="en-US" sz="2200" dirty="0">
                <a:cs typeface="Times New Roman" panose="02020603050405020304" pitchFamily="18" charset="0"/>
              </a:rPr>
              <a:t>capturing resources, building its organization to grow to its limits </a:t>
            </a:r>
          </a:p>
          <a:p>
            <a:endParaRPr lang="en-US" sz="2200" dirty="0">
              <a:latin typeface="+mn-lt"/>
              <a:cs typeface="Times New Roman" panose="02020603050405020304" pitchFamily="18" charset="0"/>
            </a:endParaRPr>
          </a:p>
          <a:p>
            <a:endParaRPr lang="en-US" sz="2200" dirty="0">
              <a:latin typeface="+mn-lt"/>
              <a:cs typeface="Times New Roman" panose="02020603050405020304" pitchFamily="18" charset="0"/>
            </a:endParaRPr>
          </a:p>
        </p:txBody>
      </p:sp>
      <p:pic>
        <p:nvPicPr>
          <p:cNvPr id="16" name="Picture 15">
            <a:extLst>
              <a:ext uri="{FF2B5EF4-FFF2-40B4-BE49-F238E27FC236}">
                <a16:creationId xmlns:a16="http://schemas.microsoft.com/office/drawing/2014/main" id="{60343C1D-6AC5-6732-F173-134F30A38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320714"/>
            <a:ext cx="3977346" cy="1098886"/>
          </a:xfrm>
          <a:prstGeom prst="rect">
            <a:avLst/>
          </a:prstGeom>
        </p:spPr>
      </p:pic>
    </p:spTree>
    <p:extLst>
      <p:ext uri="{BB962C8B-B14F-4D97-AF65-F5344CB8AC3E}">
        <p14:creationId xmlns:p14="http://schemas.microsoft.com/office/powerpoint/2010/main" val="260283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CF64C48-3696-4496-7651-FDAE8E7B7F59}"/>
              </a:ext>
            </a:extLst>
          </p:cNvPr>
          <p:cNvSpPr txBox="1">
            <a:spLocks/>
          </p:cNvSpPr>
          <p:nvPr/>
        </p:nvSpPr>
        <p:spPr>
          <a:xfrm>
            <a:off x="9245997" y="130253"/>
            <a:ext cx="319314"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8</a:t>
            </a:fld>
            <a:endParaRPr lang="en-US" sz="1219" dirty="0"/>
          </a:p>
        </p:txBody>
      </p:sp>
      <p:sp>
        <p:nvSpPr>
          <p:cNvPr id="13" name="Title 30">
            <a:extLst>
              <a:ext uri="{FF2B5EF4-FFF2-40B4-BE49-F238E27FC236}">
                <a16:creationId xmlns:a16="http://schemas.microsoft.com/office/drawing/2014/main" id="{B841DCD6-0D1C-0091-E69F-AE7DA4A4C5D4}"/>
              </a:ext>
            </a:extLst>
          </p:cNvPr>
          <p:cNvSpPr txBox="1">
            <a:spLocks/>
          </p:cNvSpPr>
          <p:nvPr/>
        </p:nvSpPr>
        <p:spPr>
          <a:xfrm>
            <a:off x="525745" y="3375605"/>
            <a:ext cx="8772133" cy="2324100"/>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5000"/>
              </a:lnSpc>
              <a:spcBef>
                <a:spcPts val="1800"/>
              </a:spcBef>
            </a:pPr>
            <a:r>
              <a:rPr lang="en-US" sz="3200" dirty="0">
                <a:latin typeface="Times New Roman" panose="02020603050405020304" pitchFamily="18" charset="0"/>
                <a:ea typeface="Times New Roman" panose="02020603050405020304" pitchFamily="18" charset="0"/>
              </a:rPr>
              <a:t>It seems to be </a:t>
            </a:r>
            <a:r>
              <a:rPr lang="en-US" sz="3200" u="sng" dirty="0">
                <a:effectLst/>
                <a:latin typeface="Times New Roman" panose="02020603050405020304" pitchFamily="18" charset="0"/>
                <a:ea typeface="Times New Roman" panose="02020603050405020304" pitchFamily="18" charset="0"/>
              </a:rPr>
              <a:t>language</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05000"/>
              </a:lnSpc>
              <a:spcBef>
                <a:spcPts val="600"/>
              </a:spcBef>
              <a:spcAft>
                <a:spcPts val="600"/>
              </a:spcAft>
            </a:pPr>
            <a:r>
              <a:rPr lang="en-US" sz="2300" dirty="0">
                <a:effectLst/>
                <a:latin typeface="Times New Roman" panose="02020603050405020304" pitchFamily="18" charset="0"/>
                <a:ea typeface="Times New Roman" panose="02020603050405020304" pitchFamily="18" charset="0"/>
              </a:rPr>
              <a:t>but where did such rich languages come from (?) to sometimes give any of us such deep insight into such incredibly diverse situations we may have nev</a:t>
            </a:r>
            <a:r>
              <a:rPr lang="en-US" sz="2300" dirty="0">
                <a:latin typeface="Times New Roman" panose="02020603050405020304" pitchFamily="18" charset="0"/>
                <a:ea typeface="Times New Roman" panose="02020603050405020304" pitchFamily="18" charset="0"/>
              </a:rPr>
              <a:t>er seen before?  </a:t>
            </a:r>
          </a:p>
          <a:p>
            <a:pPr>
              <a:lnSpc>
                <a:spcPct val="105000"/>
              </a:lnSpc>
              <a:spcBef>
                <a:spcPts val="1800"/>
              </a:spcBef>
              <a:spcAft>
                <a:spcPts val="600"/>
              </a:spcAft>
            </a:pPr>
            <a:r>
              <a:rPr lang="en-US" sz="2300" dirty="0">
                <a:latin typeface="Times New Roman" panose="02020603050405020304" pitchFamily="18" charset="0"/>
                <a:cs typeface="Arial" panose="020B0604020202020204" pitchFamily="34" charset="0"/>
              </a:rPr>
              <a:t>What </a:t>
            </a:r>
            <a:r>
              <a:rPr lang="en-US" sz="2800" dirty="0">
                <a:latin typeface="Times New Roman" panose="02020603050405020304" pitchFamily="18" charset="0"/>
                <a:cs typeface="Arial" panose="020B0604020202020204" pitchFamily="34" charset="0"/>
              </a:rPr>
              <a:t>IS</a:t>
            </a:r>
            <a:r>
              <a:rPr lang="en-US" sz="2300" dirty="0">
                <a:latin typeface="Times New Roman" panose="02020603050405020304" pitchFamily="18" charset="0"/>
                <a:cs typeface="Arial" panose="020B0604020202020204" pitchFamily="34" charset="0"/>
              </a:rPr>
              <a:t> the magic behind it?</a:t>
            </a:r>
          </a:p>
          <a:p>
            <a:pPr>
              <a:lnSpc>
                <a:spcPct val="105000"/>
              </a:lnSpc>
              <a:spcAft>
                <a:spcPts val="600"/>
              </a:spcAft>
            </a:pPr>
            <a:r>
              <a:rPr lang="en-US" sz="2400" b="1" dirty="0">
                <a:effectLst/>
                <a:latin typeface="Times New Roman" panose="02020603050405020304" pitchFamily="18" charset="0"/>
                <a:ea typeface="Times New Roman" panose="02020603050405020304" pitchFamily="18" charset="0"/>
              </a:rPr>
              <a:t>Isn’t it too big a design to design</a:t>
            </a:r>
            <a:r>
              <a:rPr lang="en-US" sz="2400" b="1" dirty="0">
                <a:latin typeface="Times New Roman" panose="02020603050405020304" pitchFamily="18" charset="0"/>
                <a:ea typeface="Times New Roman" panose="02020603050405020304" pitchFamily="18" charset="0"/>
              </a:rPr>
              <a:t>?</a:t>
            </a:r>
            <a:endParaRPr lang="en-US" sz="2800" dirty="0">
              <a:latin typeface="+mn-lt"/>
              <a:cs typeface="Arial" panose="020B0604020202020204" pitchFamily="34" charset="0"/>
            </a:endParaRPr>
          </a:p>
          <a:p>
            <a:pPr>
              <a:lnSpc>
                <a:spcPct val="105000"/>
              </a:lnSpc>
              <a:spcAft>
                <a:spcPts val="600"/>
              </a:spcAft>
            </a:pPr>
            <a:endParaRPr lang="en-US" sz="2400" dirty="0">
              <a:latin typeface="+mn-lt"/>
              <a:cs typeface="Arial" panose="020B0604020202020204" pitchFamily="34" charset="0"/>
            </a:endParaRPr>
          </a:p>
        </p:txBody>
      </p:sp>
      <p:sp>
        <p:nvSpPr>
          <p:cNvPr id="2" name="Title 30">
            <a:extLst>
              <a:ext uri="{FF2B5EF4-FFF2-40B4-BE49-F238E27FC236}">
                <a16:creationId xmlns:a16="http://schemas.microsoft.com/office/drawing/2014/main" id="{445941AA-220A-481B-BE0C-D80C5120F4B6}"/>
              </a:ext>
            </a:extLst>
          </p:cNvPr>
          <p:cNvSpPr txBox="1">
            <a:spLocks/>
          </p:cNvSpPr>
          <p:nvPr/>
        </p:nvSpPr>
        <p:spPr>
          <a:xfrm>
            <a:off x="188289" y="76200"/>
            <a:ext cx="9395289" cy="630994"/>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2000" b="1" dirty="0">
                <a:latin typeface="Times New Roman" panose="02020603050405020304" pitchFamily="18" charset="0"/>
              </a:rPr>
              <a:t>But…</a:t>
            </a:r>
          </a:p>
          <a:p>
            <a:pPr marL="0" marR="0" algn="ctr">
              <a:spcBef>
                <a:spcPts val="0"/>
              </a:spcBef>
              <a:spcAft>
                <a:spcPts val="0"/>
              </a:spcAft>
            </a:pPr>
            <a:r>
              <a:rPr lang="en-US" sz="3200" b="1" dirty="0">
                <a:latin typeface="Times New Roman" panose="02020603050405020304" pitchFamily="18" charset="0"/>
              </a:rPr>
              <a:t>What taught us today how to understand </a:t>
            </a:r>
            <a:r>
              <a:rPr lang="en-US" sz="3200" b="1">
                <a:latin typeface="Times New Roman" panose="02020603050405020304" pitchFamily="18" charset="0"/>
              </a:rPr>
              <a:t>all this,</a:t>
            </a:r>
            <a:br>
              <a:rPr lang="en-US" sz="3200" b="1" dirty="0">
                <a:latin typeface="Times New Roman" panose="02020603050405020304" pitchFamily="18" charset="0"/>
              </a:rPr>
            </a:br>
            <a:r>
              <a:rPr lang="en-US" sz="2600" i="1" u="sng" dirty="0">
                <a:latin typeface="Times New Roman" panose="02020603050405020304" pitchFamily="18" charset="0"/>
              </a:rPr>
              <a:t>all</a:t>
            </a:r>
            <a:r>
              <a:rPr lang="en-US" sz="2600" i="1" dirty="0">
                <a:latin typeface="Times New Roman" panose="02020603050405020304" pitchFamily="18" charset="0"/>
              </a:rPr>
              <a:t> the complexity </a:t>
            </a:r>
            <a:r>
              <a:rPr lang="en-US" sz="2600" i="1" dirty="0">
                <a:effectLst/>
                <a:latin typeface="Times New Roman" panose="02020603050405020304" pitchFamily="18" charset="0"/>
                <a:ea typeface="Times New Roman" panose="02020603050405020304" pitchFamily="18" charset="0"/>
              </a:rPr>
              <a:t>of life’s patterns and processes</a:t>
            </a:r>
            <a:r>
              <a:rPr lang="en-US" sz="2600" dirty="0">
                <a:effectLst/>
                <a:latin typeface="Times New Roman" panose="02020603050405020304" pitchFamily="18" charset="0"/>
                <a:ea typeface="Times New Roman" panose="02020603050405020304" pitchFamily="18" charset="0"/>
              </a:rPr>
              <a:t>?</a:t>
            </a:r>
          </a:p>
        </p:txBody>
      </p:sp>
      <p:sp>
        <p:nvSpPr>
          <p:cNvPr id="3" name="Title 1">
            <a:extLst>
              <a:ext uri="{FF2B5EF4-FFF2-40B4-BE49-F238E27FC236}">
                <a16:creationId xmlns:a16="http://schemas.microsoft.com/office/drawing/2014/main" id="{EBB4766B-47BB-1226-1DC7-5946135BA21E}"/>
              </a:ext>
            </a:extLst>
          </p:cNvPr>
          <p:cNvSpPr txBox="1">
            <a:spLocks/>
          </p:cNvSpPr>
          <p:nvPr/>
        </p:nvSpPr>
        <p:spPr>
          <a:xfrm>
            <a:off x="0" y="6823075"/>
            <a:ext cx="9753600" cy="492125"/>
          </a:xfrm>
          <a:prstGeom prst="rect">
            <a:avLst/>
          </a:prstGeom>
          <a:solidFill>
            <a:schemeClr val="bg1">
              <a:lumMod val="95000"/>
            </a:schemeClr>
          </a:solidFill>
        </p:spPr>
        <p:txBody>
          <a:bodyPr vert="horz" lIns="73152" tIns="36576" rIns="73152" bIns="3657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4806950" algn="ctr"/>
                <a:tab pos="8636000" algn="r"/>
              </a:tabLst>
            </a:pPr>
            <a:r>
              <a:rPr lang="en-US" sz="1700" dirty="0"/>
              <a:t>Jessie Henshaw     	 Natural Systems Design Science - </a:t>
            </a:r>
            <a:fld id="{24BBA25D-A668-426D-B4C3-059EA4A1B5E5}" type="datetime3">
              <a:rPr lang="en-US" sz="1600" smtClean="0"/>
              <a:pPr algn="l">
                <a:tabLst>
                  <a:tab pos="4806950" algn="ctr"/>
                  <a:tab pos="8636000" algn="r"/>
                </a:tabLst>
              </a:pPr>
              <a:t>10 June 2024</a:t>
            </a:fld>
            <a:r>
              <a:rPr lang="en-US" sz="1800" dirty="0"/>
              <a:t> </a:t>
            </a:r>
            <a:r>
              <a:rPr lang="en-US" sz="1700" dirty="0"/>
              <a:t>	</a:t>
            </a:r>
          </a:p>
          <a:p>
            <a:pPr algn="l"/>
            <a:r>
              <a:rPr lang="en-US" sz="600" dirty="0"/>
              <a:t> </a:t>
            </a:r>
          </a:p>
        </p:txBody>
      </p:sp>
      <p:pic>
        <p:nvPicPr>
          <p:cNvPr id="4" name="Picture 3">
            <a:extLst>
              <a:ext uri="{FF2B5EF4-FFF2-40B4-BE49-F238E27FC236}">
                <a16:creationId xmlns:a16="http://schemas.microsoft.com/office/drawing/2014/main" id="{EE5D4049-6D64-2994-837A-FE24888C0E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8167" y="6923133"/>
            <a:ext cx="696834" cy="315867"/>
          </a:xfrm>
          <a:prstGeom prst="rect">
            <a:avLst/>
          </a:prstGeom>
        </p:spPr>
      </p:pic>
    </p:spTree>
    <p:extLst>
      <p:ext uri="{BB962C8B-B14F-4D97-AF65-F5344CB8AC3E}">
        <p14:creationId xmlns:p14="http://schemas.microsoft.com/office/powerpoint/2010/main" val="402641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0">
            <a:extLst>
              <a:ext uri="{FF2B5EF4-FFF2-40B4-BE49-F238E27FC236}">
                <a16:creationId xmlns:a16="http://schemas.microsoft.com/office/drawing/2014/main" id="{6F54DF1C-09A4-4890-AF0C-53AC1DD81AD5}"/>
              </a:ext>
            </a:extLst>
          </p:cNvPr>
          <p:cNvSpPr txBox="1">
            <a:spLocks/>
          </p:cNvSpPr>
          <p:nvPr/>
        </p:nvSpPr>
        <p:spPr>
          <a:xfrm>
            <a:off x="170022" y="934040"/>
            <a:ext cx="93643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Arial" panose="020B0604020202020204" pitchFamily="34" charset="0"/>
                <a:cs typeface="Arial" panose="020B0604020202020204" pitchFamily="34" charset="0"/>
              </a:rPr>
              <a:t>Our Foundational </a:t>
            </a:r>
            <a:r>
              <a:rPr lang="en-US" sz="2400" dirty="0">
                <a:latin typeface="Times New Roman" panose="02020603050405020304" pitchFamily="18" charset="0"/>
                <a:cs typeface="Times New Roman" panose="02020603050405020304" pitchFamily="18" charset="0"/>
              </a:rPr>
              <a:t>I</a:t>
            </a:r>
            <a:r>
              <a:rPr lang="en-US" sz="2400" dirty="0">
                <a:latin typeface="Arial" panose="020B0604020202020204" pitchFamily="34" charset="0"/>
                <a:cs typeface="Arial" panose="020B0604020202020204" pitchFamily="34" charset="0"/>
              </a:rPr>
              <a:t>ndo-European</a:t>
            </a:r>
            <a:r>
              <a:rPr lang="en-US" sz="2400" dirty="0">
                <a:latin typeface="Times New Roman" panose="02020603050405020304" pitchFamily="18" charset="0"/>
                <a:cs typeface="Times New Roman" panose="02020603050405020304" pitchFamily="18" charset="0"/>
              </a:rPr>
              <a:t> </a:t>
            </a:r>
            <a:r>
              <a:rPr lang="en-US" sz="2400" dirty="0">
                <a:latin typeface="Arial" panose="020B0604020202020204" pitchFamily="34" charset="0"/>
                <a:cs typeface="Arial" panose="020B0604020202020204" pitchFamily="34" charset="0"/>
              </a:rPr>
              <a:t>Age of Travel, Craft, &amp; Cross-Talk</a:t>
            </a:r>
            <a:endParaRPr lang="en-US" sz="2400" dirty="0">
              <a:latin typeface="Times New Roman" panose="02020603050405020304" pitchFamily="18" charset="0"/>
              <a:cs typeface="Times New Roman" panose="02020603050405020304" pitchFamily="18" charset="0"/>
            </a:endParaRPr>
          </a:p>
          <a:p>
            <a:pPr>
              <a:spcBef>
                <a:spcPts val="1200"/>
              </a:spcBef>
            </a:pPr>
            <a:r>
              <a:rPr lang="en-US" sz="2400" dirty="0">
                <a:latin typeface="Times New Roman" panose="02020603050405020304" pitchFamily="18" charset="0"/>
                <a:cs typeface="Times New Roman" panose="02020603050405020304" pitchFamily="18" charset="0"/>
              </a:rPr>
              <a:t>People with common roots, doing, thinking, and making lives,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building the now common world foundation of meaning.</a:t>
            </a:r>
          </a:p>
        </p:txBody>
      </p:sp>
      <p:sp>
        <p:nvSpPr>
          <p:cNvPr id="13" name="Slide Number Placeholder 1">
            <a:extLst>
              <a:ext uri="{FF2B5EF4-FFF2-40B4-BE49-F238E27FC236}">
                <a16:creationId xmlns:a16="http://schemas.microsoft.com/office/drawing/2014/main" id="{BA8097D2-D5D2-4E2E-82BF-48C1F7FA5279}"/>
              </a:ext>
            </a:extLst>
          </p:cNvPr>
          <p:cNvSpPr txBox="1">
            <a:spLocks/>
          </p:cNvSpPr>
          <p:nvPr/>
        </p:nvSpPr>
        <p:spPr>
          <a:xfrm>
            <a:off x="9220200" y="130253"/>
            <a:ext cx="345111" cy="257127"/>
          </a:xfrm>
          <a:prstGeom prst="rect">
            <a:avLst/>
          </a:prstGeom>
        </p:spPr>
        <p:txBody>
          <a:bodyPr vert="horz" lIns="92891" tIns="46447" rIns="92891" bIns="4644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E35490-AC94-4A97-93B5-8EAC05ED348D}" type="slidenum">
              <a:rPr lang="en-US" sz="1219"/>
              <a:pPr/>
              <a:t>9</a:t>
            </a:fld>
            <a:endParaRPr lang="en-US" sz="1219" dirty="0"/>
          </a:p>
        </p:txBody>
      </p:sp>
      <p:sp>
        <p:nvSpPr>
          <p:cNvPr id="15" name="Title 30">
            <a:extLst>
              <a:ext uri="{FF2B5EF4-FFF2-40B4-BE49-F238E27FC236}">
                <a16:creationId xmlns:a16="http://schemas.microsoft.com/office/drawing/2014/main" id="{9F667627-086E-B486-28E8-26CF2D37B348}"/>
              </a:ext>
            </a:extLst>
          </p:cNvPr>
          <p:cNvSpPr txBox="1">
            <a:spLocks/>
          </p:cNvSpPr>
          <p:nvPr/>
        </p:nvSpPr>
        <p:spPr>
          <a:xfrm>
            <a:off x="170022" y="76200"/>
            <a:ext cx="9377022" cy="548012"/>
          </a:xfrm>
          <a:prstGeom prst="rect">
            <a:avLst/>
          </a:prstGeom>
        </p:spPr>
        <p:txBody>
          <a:bodyPr vert="horz" lIns="73152" tIns="36576" rIns="73152" bIns="36576"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rPr>
              <a:t>Our long exploration of life in nature’s systems</a:t>
            </a:r>
          </a:p>
        </p:txBody>
      </p:sp>
      <p:pic>
        <p:nvPicPr>
          <p:cNvPr id="1026" name="Picture 2" descr="undefined">
            <a:extLst>
              <a:ext uri="{FF2B5EF4-FFF2-40B4-BE49-F238E27FC236}">
                <a16:creationId xmlns:a16="http://schemas.microsoft.com/office/drawing/2014/main" id="{BDE29FC9-E426-CEDE-3550-050856046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89" y="2651073"/>
            <a:ext cx="9377022" cy="45465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D8D0BD-BB24-FCCF-A39A-9210477F61C3}"/>
              </a:ext>
            </a:extLst>
          </p:cNvPr>
          <p:cNvSpPr txBox="1"/>
          <p:nvPr/>
        </p:nvSpPr>
        <p:spPr>
          <a:xfrm>
            <a:off x="200989" y="6731880"/>
            <a:ext cx="5067300" cy="369332"/>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wikipedia.org/wiki/</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List_of_first_human_settlements</a:t>
            </a:r>
            <a:endParaRPr lang="en-US" dirty="0"/>
          </a:p>
        </p:txBody>
      </p:sp>
    </p:spTree>
    <p:extLst>
      <p:ext uri="{BB962C8B-B14F-4D97-AF65-F5344CB8AC3E}">
        <p14:creationId xmlns:p14="http://schemas.microsoft.com/office/powerpoint/2010/main" val="3891957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flevy.com</Template>
  <TotalTime>43646</TotalTime>
  <Words>5644</Words>
  <Application>Microsoft Office PowerPoint</Application>
  <PresentationFormat>Custom</PresentationFormat>
  <Paragraphs>666</Paragraphs>
  <Slides>51</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Calibri</vt:lpstr>
      <vt:lpstr>Calibri Light</vt:lpstr>
      <vt:lpstr>Cambria</vt:lpstr>
      <vt:lpstr>Helvetica</vt:lpstr>
      <vt:lpstr>New Caledonia</vt:lpstr>
      <vt:lpstr>News Gothic MT</vt:lpstr>
      <vt:lpstr>nyt-cheltenham</vt:lpstr>
      <vt:lpstr>Times New Roman</vt:lpstr>
      <vt:lpstr>TwitterChirp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Negtative Competitive Rivalry</dc:title>
  <dc:creator>flevy.com</dc:creator>
  <cp:lastModifiedBy>Jessie Lydia Henshaw</cp:lastModifiedBy>
  <cp:revision>262</cp:revision>
  <cp:lastPrinted>2022-07-07T01:23:48Z</cp:lastPrinted>
  <dcterms:created xsi:type="dcterms:W3CDTF">2017-02-08T19:02:09Z</dcterms:created>
  <dcterms:modified xsi:type="dcterms:W3CDTF">2024-06-10T15:06:48Z</dcterms:modified>
</cp:coreProperties>
</file>