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5" r:id="rId3"/>
    <p:sldId id="278" r:id="rId4"/>
    <p:sldId id="296" r:id="rId5"/>
    <p:sldId id="300" r:id="rId6"/>
    <p:sldId id="301" r:id="rId7"/>
    <p:sldId id="280" r:id="rId8"/>
    <p:sldId id="298" r:id="rId9"/>
    <p:sldId id="302" r:id="rId10"/>
    <p:sldId id="281" r:id="rId11"/>
    <p:sldId id="299" r:id="rId12"/>
    <p:sldId id="294" r:id="rId13"/>
    <p:sldId id="303" r:id="rId14"/>
    <p:sldId id="304" r:id="rId15"/>
    <p:sldId id="282" r:id="rId16"/>
    <p:sldId id="285" r:id="rId17"/>
    <p:sldId id="283" r:id="rId18"/>
    <p:sldId id="305" r:id="rId19"/>
    <p:sldId id="284" r:id="rId20"/>
    <p:sldId id="306" r:id="rId21"/>
    <p:sldId id="287" r:id="rId22"/>
    <p:sldId id="307" r:id="rId23"/>
    <p:sldId id="293" r:id="rId24"/>
    <p:sldId id="292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6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238" cy="479426"/>
          </a:xfrm>
          <a:prstGeom prst="rect">
            <a:avLst/>
          </a:prstGeom>
        </p:spPr>
        <p:txBody>
          <a:bodyPr vert="horz" lIns="91397" tIns="45697" rIns="91397" bIns="456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0"/>
            <a:ext cx="3170238" cy="479426"/>
          </a:xfrm>
          <a:prstGeom prst="rect">
            <a:avLst/>
          </a:prstGeom>
        </p:spPr>
        <p:txBody>
          <a:bodyPr vert="horz" lIns="91397" tIns="45697" rIns="91397" bIns="45697" rtlCol="0"/>
          <a:lstStyle>
            <a:lvl1pPr algn="r">
              <a:defRPr sz="1100"/>
            </a:lvl1pPr>
          </a:lstStyle>
          <a:p>
            <a:fld id="{7F5B54FC-BE77-44B3-B48A-5A5ADBC2DEC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7"/>
            <a:ext cx="3170238" cy="479426"/>
          </a:xfrm>
          <a:prstGeom prst="rect">
            <a:avLst/>
          </a:prstGeom>
        </p:spPr>
        <p:txBody>
          <a:bodyPr vert="horz" lIns="91397" tIns="45697" rIns="91397" bIns="456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7"/>
            <a:ext cx="3170238" cy="479426"/>
          </a:xfrm>
          <a:prstGeom prst="rect">
            <a:avLst/>
          </a:prstGeom>
        </p:spPr>
        <p:txBody>
          <a:bodyPr vert="horz" lIns="91397" tIns="45697" rIns="91397" bIns="45697" rtlCol="0" anchor="b"/>
          <a:lstStyle>
            <a:lvl1pPr algn="r">
              <a:defRPr sz="1100"/>
            </a:lvl1pPr>
          </a:lstStyle>
          <a:p>
            <a:fld id="{1B81040F-B932-40BA-9300-2ECB6F3B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52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3" cy="479493"/>
          </a:xfrm>
          <a:prstGeom prst="rect">
            <a:avLst/>
          </a:prstGeom>
        </p:spPr>
        <p:txBody>
          <a:bodyPr vert="horz" lIns="171541" tIns="85771" rIns="171541" bIns="85771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5070" y="0"/>
            <a:ext cx="3166946" cy="479493"/>
          </a:xfrm>
          <a:prstGeom prst="rect">
            <a:avLst/>
          </a:prstGeom>
        </p:spPr>
        <p:txBody>
          <a:bodyPr vert="horz" lIns="171541" tIns="85771" rIns="171541" bIns="85771" rtlCol="0"/>
          <a:lstStyle>
            <a:lvl1pPr algn="r">
              <a:defRPr sz="2300"/>
            </a:lvl1pPr>
          </a:lstStyle>
          <a:p>
            <a:fld id="{E7799576-4206-41DE-B88F-4884D92624F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41" tIns="85771" rIns="171541" bIns="857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795" y="4559436"/>
            <a:ext cx="5849611" cy="4321107"/>
          </a:xfrm>
          <a:prstGeom prst="rect">
            <a:avLst/>
          </a:prstGeom>
        </p:spPr>
        <p:txBody>
          <a:bodyPr vert="horz" lIns="171541" tIns="85771" rIns="171541" bIns="857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870"/>
            <a:ext cx="3170133" cy="479493"/>
          </a:xfrm>
          <a:prstGeom prst="rect">
            <a:avLst/>
          </a:prstGeom>
        </p:spPr>
        <p:txBody>
          <a:bodyPr vert="horz" lIns="171541" tIns="85771" rIns="171541" bIns="85771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5070" y="9118870"/>
            <a:ext cx="3166946" cy="479493"/>
          </a:xfrm>
          <a:prstGeom prst="rect">
            <a:avLst/>
          </a:prstGeom>
        </p:spPr>
        <p:txBody>
          <a:bodyPr vert="horz" lIns="171541" tIns="85771" rIns="171541" bIns="85771" rtlCol="0" anchor="b"/>
          <a:lstStyle>
            <a:lvl1pPr algn="r">
              <a:defRPr sz="2300"/>
            </a:lvl1pPr>
          </a:lstStyle>
          <a:p>
            <a:fld id="{EF2F28AE-E52C-43D5-B19F-6A67545C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3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5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2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2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6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5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9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9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3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D025-860C-45FE-A1CE-9A11DAFC12E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AA1A-83A1-4096-A8ED-F576ABC5AEC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4D6F-7168-48D4-A4E5-6BE52C534B48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382E-6467-4715-8CF6-155647F7CC76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130A-71CA-4930-8E4F-0A3CF92E95B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D01D-153E-4334-90BB-4E412F6F44B7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0DDB-4947-44A4-B623-D5C4071CC3AA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7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142-93B6-41B8-8642-3154894F2084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F3B-251A-44E2-87DE-FB8EF3533A0D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D90-CDA3-4383-A450-3926F6167E98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254F-59FD-4AB0-9D25-87790FAEF660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C684-465F-41D5-A3E8-4F9DC19286BC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2457-4DFC-4329-BE5E-5E933C02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y@synapse9.com" TargetMode="External"/><Relationship Id="rId4" Type="http://schemas.openxmlformats.org/officeDocument/2006/relationships/hyperlink" Target="http://www.synapse9.com/sign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HDS Whole Systems Thinking – Research paper figures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>
            <a:off x="15159" y="448103"/>
            <a:ext cx="9132651" cy="200277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Growth Constant Fingerprints of Economically Driven Climate Change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its origin in 1780 to its major post WWII acceleration: 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itle 30"/>
          <p:cNvSpPr txBox="1">
            <a:spLocks/>
          </p:cNvSpPr>
          <p:nvPr/>
        </p:nvSpPr>
        <p:spPr>
          <a:xfrm>
            <a:off x="908957" y="3469733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smtClean="0"/>
              <a:t>Figures for </a:t>
            </a:r>
            <a:r>
              <a:rPr lang="en-US" sz="2400" b="1" dirty="0" smtClean="0"/>
              <a:t>the paper and Supplemental Materials</a:t>
            </a:r>
            <a:r>
              <a:rPr lang="en-US" sz="2400" dirty="0" smtClean="0"/>
              <a:t>. 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2457-4DFC-4329-BE5E-5E933C02B9F6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5049" y="6464125"/>
            <a:ext cx="5921280" cy="33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Paper </a:t>
            </a:r>
            <a:r>
              <a:rPr lang="en-US" dirty="0" smtClean="0"/>
              <a:t>Fig numbers are Slide Deck page numbers less one</a:t>
            </a:r>
            <a:endParaRPr lang="en-US" dirty="0"/>
          </a:p>
        </p:txBody>
      </p:sp>
      <p:sp>
        <p:nvSpPr>
          <p:cNvPr id="10" name="Title 30"/>
          <p:cNvSpPr txBox="1">
            <a:spLocks/>
          </p:cNvSpPr>
          <p:nvPr/>
        </p:nvSpPr>
        <p:spPr>
          <a:xfrm>
            <a:off x="339500" y="4934907"/>
            <a:ext cx="8341857" cy="1223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Key Words: </a:t>
            </a:r>
            <a:r>
              <a:rPr lang="en-US" sz="2400" dirty="0"/>
              <a:t>natural systems physics, climate, human fingerprints, economic drivers, self-organization, growth constant states, coupling CO2 &amp; warming </a:t>
            </a:r>
            <a:r>
              <a:rPr lang="en-US" sz="24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944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BDE9C8B6-7614-4F6B-8408-FE5C93C4928E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15200" cy="510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39CC8EBF-0B77-4F9D-9486-479808FF6D3F}" type="slidenum">
              <a:rPr lang="en-US" sz="1600" smtClean="0"/>
              <a:t>11</a:t>
            </a:fld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665"/>
            <a:ext cx="7315200" cy="57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75429" cy="457200"/>
          </a:xfrm>
        </p:spPr>
        <p:txBody>
          <a:bodyPr/>
          <a:lstStyle/>
          <a:p>
            <a:pPr>
              <a:defRPr/>
            </a:pPr>
            <a:fld id="{982D96E7-1326-4F1A-9AC3-5D9C0D42D55F}" type="slidenum">
              <a:rPr lang="en-US" sz="1600" smtClean="0"/>
              <a:t>12</a:t>
            </a:fld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315200" cy="5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75429" cy="457200"/>
          </a:xfrm>
        </p:spPr>
        <p:txBody>
          <a:bodyPr/>
          <a:lstStyle/>
          <a:p>
            <a:pPr>
              <a:defRPr/>
            </a:pPr>
            <a:fld id="{7ED70BD7-7B52-4EDE-9286-105C45860CA5}" type="slidenum">
              <a:rPr lang="en-US" sz="1600" smtClean="0"/>
              <a:t>13</a:t>
            </a:fld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5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49BBCED5-94ED-4A28-A789-4E72980F18E4}" type="slidenum">
              <a:rPr lang="en-US" sz="1600" smtClean="0"/>
              <a:t>14</a:t>
            </a:fld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37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381000"/>
          </a:xfrm>
        </p:spPr>
        <p:txBody>
          <a:bodyPr/>
          <a:lstStyle/>
          <a:p>
            <a:pPr>
              <a:defRPr/>
            </a:pPr>
            <a:fld id="{EB2DC09C-BA50-4B6E-BB46-7F4A4F8410A7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3" y="579223"/>
            <a:ext cx="8229600" cy="5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5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8626" y="0"/>
            <a:ext cx="399229" cy="457200"/>
          </a:xfrm>
        </p:spPr>
        <p:txBody>
          <a:bodyPr/>
          <a:lstStyle/>
          <a:p>
            <a:pPr>
              <a:defRPr/>
            </a:pPr>
            <a:fld id="{76332DF6-A0D9-4FB8-9784-0A61A86940F4}" type="slidenum">
              <a:rPr lang="en-US" sz="1600" smtClean="0"/>
              <a:t>16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634007"/>
            <a:ext cx="7315200" cy="55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01BC6D17-EE5F-4AEC-90BC-24CA50AFDF8B}" type="slidenum">
              <a:rPr lang="en-US" sz="1600" smtClean="0"/>
              <a:t>17</a:t>
            </a:fld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21673"/>
            <a:ext cx="7315200" cy="53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B3899BF6-2BE3-4B35-B4EF-51DF1DFBB41F}" type="slidenum">
              <a:rPr lang="en-US" sz="1600" smtClean="0"/>
              <a:t>18</a:t>
            </a:fld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315200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1E5A7C46-6CEE-47A7-B3C9-B20F672E214E}" type="slidenum">
              <a:rPr lang="en-US" sz="1600" smtClean="0"/>
              <a:t>19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91145"/>
            <a:ext cx="7315200" cy="40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6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977" y="0"/>
            <a:ext cx="322252" cy="457200"/>
          </a:xfrm>
        </p:spPr>
        <p:txBody>
          <a:bodyPr/>
          <a:lstStyle/>
          <a:p>
            <a:pPr>
              <a:defRPr/>
            </a:pPr>
            <a:fld id="{FC61CF94-EDC6-47C0-82E0-1F8EC0DADF12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4960"/>
            <a:ext cx="8229600" cy="5662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4017" y="6477000"/>
            <a:ext cx="5921280" cy="33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First slide of the Paper -  See the paper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6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5E72C303-F9E5-46CB-BD45-FAEA789CBE7A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66648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4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3EEA8C6A-1B35-498B-AC75-32B4F17761DF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0426"/>
            <a:ext cx="7315200" cy="36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1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79FFCDC9-F2AB-4939-8B34-C2FC81957548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9975"/>
            <a:ext cx="7315200" cy="35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fld id="{05C56979-6B73-48C4-AB74-84385BF4EEDA}" type="slidenum">
              <a:rPr lang="en-US" sz="1600" smtClean="0"/>
              <a:t>23</a:t>
            </a:fld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78664"/>
            <a:ext cx="7315200" cy="54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4572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18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HDS Whole Systems Thinking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94017" y="6477000"/>
            <a:ext cx="5921280" cy="33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hlinkClick r:id="rId4"/>
              </a:rPr>
              <a:t>www.synapse9.com/signals</a:t>
            </a:r>
            <a:r>
              <a:rPr lang="en-US" dirty="0" smtClean="0"/>
              <a:t>  </a:t>
            </a:r>
            <a:r>
              <a:rPr lang="en-US" dirty="0" smtClean="0">
                <a:hlinkClick r:id="rId5"/>
              </a:rPr>
              <a:t>sy@synapse9.com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7" y="355262"/>
            <a:ext cx="8229600" cy="5956664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977" y="0"/>
            <a:ext cx="322252" cy="457200"/>
          </a:xfrm>
        </p:spPr>
        <p:txBody>
          <a:bodyPr/>
          <a:lstStyle/>
          <a:p>
            <a:pPr>
              <a:defRPr/>
            </a:pPr>
            <a:fld id="{6C7D1398-390A-4C04-9005-06485E2D9799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381000"/>
          </a:xfrm>
        </p:spPr>
        <p:txBody>
          <a:bodyPr/>
          <a:lstStyle/>
          <a:p>
            <a:pPr>
              <a:defRPr/>
            </a:pPr>
            <a:fld id="{F83F778A-26BE-49B6-B29C-DBB393CD9AB4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9057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6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381000"/>
          </a:xfrm>
        </p:spPr>
        <p:txBody>
          <a:bodyPr/>
          <a:lstStyle/>
          <a:p>
            <a:pPr>
              <a:defRPr/>
            </a:pPr>
            <a:fld id="{EF81BE42-F1DA-43E8-AEE6-4640B4792288}" type="slidenum">
              <a:rPr lang="en-US" sz="1600" dirty="0"/>
              <a:t>5</a:t>
            </a:fld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9078"/>
            <a:ext cx="7315200" cy="50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9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381000"/>
          </a:xfrm>
        </p:spPr>
        <p:txBody>
          <a:bodyPr/>
          <a:lstStyle/>
          <a:p>
            <a:pPr>
              <a:defRPr/>
            </a:pPr>
            <a:fld id="{035ED044-4B6C-40DF-BFE7-A0D903BBFEF5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6992"/>
            <a:ext cx="7315200" cy="54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2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99229" cy="381000"/>
          </a:xfrm>
        </p:spPr>
        <p:txBody>
          <a:bodyPr/>
          <a:lstStyle/>
          <a:p>
            <a:pPr>
              <a:defRPr/>
            </a:pPr>
            <a:fld id="{B379C972-3670-46B1-A6DF-123640DEB1C4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70217"/>
            <a:ext cx="7315200" cy="5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977" y="0"/>
            <a:ext cx="322252" cy="457200"/>
          </a:xfrm>
        </p:spPr>
        <p:txBody>
          <a:bodyPr/>
          <a:lstStyle/>
          <a:p>
            <a:pPr>
              <a:defRPr/>
            </a:pPr>
            <a:fld id="{428560B1-63D6-4F8C-B99D-A2D7A8F28651}" type="slidenum">
              <a:rPr lang="en-US" sz="1600" smtClean="0"/>
              <a:t>8</a:t>
            </a:fld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" y="464574"/>
            <a:ext cx="8229600" cy="5801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4705" y="6468753"/>
            <a:ext cx="5921280" cy="33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First slide of Supplemental Material – see Supplemental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9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9897"/>
            <a:ext cx="9144000" cy="44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HDS Growth Constants and Warming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9" y="6477000"/>
            <a:ext cx="220980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Jessie Henshaw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6" y="6456278"/>
            <a:ext cx="771503" cy="35534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977" y="0"/>
            <a:ext cx="322252" cy="457200"/>
          </a:xfrm>
        </p:spPr>
        <p:txBody>
          <a:bodyPr/>
          <a:lstStyle/>
          <a:p>
            <a:pPr>
              <a:defRPr/>
            </a:pPr>
            <a:fld id="{428560B1-63D6-4F8C-B99D-A2D7A8F28651}" type="slidenum">
              <a:rPr lang="en-US" sz="1600" smtClean="0"/>
              <a:t>9</a:t>
            </a:fld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2771"/>
            <a:ext cx="7315200" cy="57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flevy.com</Template>
  <TotalTime>2732</TotalTime>
  <Words>266</Words>
  <Application>Microsoft Office PowerPoint</Application>
  <PresentationFormat>On-screen Show (4:3)</PresentationFormat>
  <Paragraphs>79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Growth Constant Fingerprints of Economically Driven Climate Change  From its origin in 1780 to its major post WWII acceleration: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Negtative Competitive Rivalry</dc:title>
  <dc:creator>flevy.com</dc:creator>
  <cp:lastModifiedBy>Jessie Henshaw</cp:lastModifiedBy>
  <cp:revision>94</cp:revision>
  <cp:lastPrinted>2017-02-08T20:23:09Z</cp:lastPrinted>
  <dcterms:created xsi:type="dcterms:W3CDTF">2017-02-08T19:02:09Z</dcterms:created>
  <dcterms:modified xsi:type="dcterms:W3CDTF">2019-11-30T19:13:56Z</dcterms:modified>
</cp:coreProperties>
</file>